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
          <p15:clr>
            <a:srgbClr val="9AA0A6"/>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UUxZS3vksWyyO2NMsacAs6oY2P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y Po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F89EB-62D7-4C35-AA45-6C3D14DDD360}">
  <a:tblStyle styleId="{A51F89EB-62D7-4C35-AA45-6C3D14DDD36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1800" y="176"/>
      </p:cViewPr>
      <p:guideLst>
        <p:guide orient="horz" pos="4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2-08T02:50:44.455" idx="1">
    <p:pos x="6000" y="0"/>
    <p:text>Jason mentioned Masters Nationals at the planning meeting.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p3MJq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 name="Google Shape;41;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2" name="Google Shape;14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1" name="Google Shape;15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06a2785769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06a278576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3" name="Google Shape;183;g206a2785769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e927124ee_2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7e927124ee_2_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1" name="Google Shape;191;g7e927124ee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ae91027b5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5" name="Google Shape;205;g2ae91027b5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8" name="Google Shape;5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dc85cdc4b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cdc85cdc4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7" name="Google Shape;257;gcdc85cdc4b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ae91027b5f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ae91027b5f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ae91027b5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7" name="Google Shape;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b8f83b3341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b8f83b3341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b8f83b334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085ee9193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085ee91931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dc85cdc4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cdc85cdc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6" name="Google Shape;326;gcdc85cdc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8" name="Google Shape;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1" name="Google Shape;10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acbbf2099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acbbf20998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9"/>
          <p:cNvSpPr txBox="1">
            <a:spLocks noGrp="1"/>
          </p:cNvSpPr>
          <p:nvPr>
            <p:ph type="body" idx="1"/>
          </p:nvPr>
        </p:nvSpPr>
        <p:spPr>
          <a:xfrm>
            <a:off x="0" y="1227082"/>
            <a:ext cx="9143999" cy="5630917"/>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9"/>
          <p:cNvSpPr txBox="1">
            <a:spLocks noGrp="1"/>
          </p:cNvSpPr>
          <p:nvPr>
            <p:ph type="title"/>
          </p:nvPr>
        </p:nvSpPr>
        <p:spPr>
          <a:xfrm>
            <a:off x="0" y="0"/>
            <a:ext cx="9144000" cy="1227083"/>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7E0000"/>
              </a:buClr>
              <a:buSzPts val="1400"/>
              <a:buFont typeface="Arial"/>
              <a:buNone/>
              <a:defRPr sz="5100" b="1" i="0" u="none" strike="noStrike" cap="none">
                <a:solidFill>
                  <a:srgbClr val="7E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30"/>
          <p:cNvSpPr txBox="1">
            <a:spLocks noGrp="1"/>
          </p:cNvSpPr>
          <p:nvPr>
            <p:ph type="body" idx="1"/>
          </p:nvPr>
        </p:nvSpPr>
        <p:spPr>
          <a:xfrm>
            <a:off x="1" y="1404256"/>
            <a:ext cx="4514850" cy="545374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0"/>
          <p:cNvSpPr txBox="1">
            <a:spLocks noGrp="1"/>
          </p:cNvSpPr>
          <p:nvPr>
            <p:ph type="body" idx="2"/>
          </p:nvPr>
        </p:nvSpPr>
        <p:spPr>
          <a:xfrm>
            <a:off x="4514851" y="1404256"/>
            <a:ext cx="4629149" cy="5453743"/>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30"/>
          <p:cNvSpPr txBox="1">
            <a:spLocks noGrp="1"/>
          </p:cNvSpPr>
          <p:nvPr>
            <p:ph type="title"/>
          </p:nvPr>
        </p:nvSpPr>
        <p:spPr>
          <a:xfrm>
            <a:off x="0" y="0"/>
            <a:ext cx="9144000" cy="1227083"/>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7E0000"/>
              </a:buClr>
              <a:buSzPts val="1400"/>
              <a:buFont typeface="Arial"/>
              <a:buNone/>
              <a:defRPr sz="5100" b="1" i="0" u="none" strike="noStrike" cap="none">
                <a:solidFill>
                  <a:srgbClr val="7E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21"/>
          <p:cNvSpPr txBox="1">
            <a:spLocks noGrp="1"/>
          </p:cNvSpPr>
          <p:nvPr>
            <p:ph type="title"/>
          </p:nvPr>
        </p:nvSpPr>
        <p:spPr>
          <a:xfrm>
            <a:off x="0" y="0"/>
            <a:ext cx="9144000" cy="1227083"/>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7E0000"/>
              </a:buClr>
              <a:buSzPts val="1400"/>
              <a:buFont typeface="Arial"/>
              <a:buNone/>
              <a:defRPr sz="5100" b="1" i="0" u="none" strike="noStrike" cap="none">
                <a:solidFill>
                  <a:srgbClr val="7E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1"/>
        <p:cNvGrpSpPr/>
        <p:nvPr/>
      </p:nvGrpSpPr>
      <p:grpSpPr>
        <a:xfrm>
          <a:off x="0" y="0"/>
          <a:ext cx="0" cy="0"/>
          <a:chOff x="0" y="0"/>
          <a:chExt cx="0" cy="0"/>
        </a:xfrm>
      </p:grpSpPr>
      <p:sp>
        <p:nvSpPr>
          <p:cNvPr id="32" name="Google Shape;32;p32"/>
          <p:cNvSpPr txBox="1">
            <a:spLocks noGrp="1"/>
          </p:cNvSpPr>
          <p:nvPr>
            <p:ph type="body" idx="1"/>
          </p:nvPr>
        </p:nvSpPr>
        <p:spPr>
          <a:xfrm>
            <a:off x="0" y="1227083"/>
            <a:ext cx="4557600" cy="823912"/>
          </a:xfrm>
          <a:prstGeom prst="rect">
            <a:avLst/>
          </a:prstGeom>
          <a:noFill/>
          <a:ln>
            <a:noFill/>
          </a:ln>
        </p:spPr>
        <p:txBody>
          <a:bodyPr spcFirstLastPara="1" wrap="square" lIns="91425" tIns="91425" rIns="91425" bIns="91425" anchor="ctr" anchorCtr="0">
            <a:noAutofit/>
          </a:bodyPr>
          <a:lstStyle>
            <a:lvl1pPr marL="457200" marR="0" lvl="0" indent="-228600" algn="ctr">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body" idx="2"/>
          </p:nvPr>
        </p:nvSpPr>
        <p:spPr>
          <a:xfrm>
            <a:off x="0" y="2050994"/>
            <a:ext cx="4557600" cy="4807005"/>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body" idx="3"/>
          </p:nvPr>
        </p:nvSpPr>
        <p:spPr>
          <a:xfrm>
            <a:off x="4557600" y="1227083"/>
            <a:ext cx="4586400" cy="823912"/>
          </a:xfrm>
          <a:prstGeom prst="rect">
            <a:avLst/>
          </a:prstGeom>
          <a:noFill/>
          <a:ln>
            <a:noFill/>
          </a:ln>
        </p:spPr>
        <p:txBody>
          <a:bodyPr spcFirstLastPara="1" wrap="square" lIns="91425" tIns="91425" rIns="91425" bIns="91425" anchor="ctr" anchorCtr="0">
            <a:noAutofit/>
          </a:bodyPr>
          <a:lstStyle>
            <a:lvl1pPr marL="457200" marR="0" lvl="0" indent="-228600" algn="ctr">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32"/>
          <p:cNvSpPr txBox="1">
            <a:spLocks noGrp="1"/>
          </p:cNvSpPr>
          <p:nvPr>
            <p:ph type="body" idx="4"/>
          </p:nvPr>
        </p:nvSpPr>
        <p:spPr>
          <a:xfrm>
            <a:off x="4557600" y="2050994"/>
            <a:ext cx="4586400" cy="4807005"/>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2"/>
          <p:cNvSpPr txBox="1">
            <a:spLocks noGrp="1"/>
          </p:cNvSpPr>
          <p:nvPr>
            <p:ph type="title"/>
          </p:nvPr>
        </p:nvSpPr>
        <p:spPr>
          <a:xfrm>
            <a:off x="0" y="0"/>
            <a:ext cx="9144000" cy="1227083"/>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7E0000"/>
              </a:buClr>
              <a:buSzPts val="1400"/>
              <a:buFont typeface="Arial"/>
              <a:buNone/>
              <a:defRPr sz="5100" b="1" i="0" u="none" strike="noStrike" cap="none">
                <a:solidFill>
                  <a:srgbClr val="7E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body" idx="1"/>
          </p:nvPr>
        </p:nvSpPr>
        <p:spPr>
          <a:xfrm>
            <a:off x="0" y="1227082"/>
            <a:ext cx="9143999" cy="5630917"/>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27"/>
          <p:cNvPicPr preferRelativeResize="0"/>
          <p:nvPr/>
        </p:nvPicPr>
        <p:blipFill rotWithShape="1">
          <a:blip r:embed="rId7">
            <a:alphaModFix/>
          </a:blip>
          <a:srcRect t="47500" b="30000"/>
          <a:stretch/>
        </p:blipFill>
        <p:spPr>
          <a:xfrm>
            <a:off x="0" y="0"/>
            <a:ext cx="9144000" cy="1066800"/>
          </a:xfrm>
          <a:prstGeom prst="rect">
            <a:avLst/>
          </a:prstGeom>
          <a:noFill/>
          <a:ln>
            <a:noFill/>
          </a:ln>
        </p:spPr>
      </p:pic>
      <p:pic>
        <p:nvPicPr>
          <p:cNvPr id="13" name="Google Shape;13;p27"/>
          <p:cNvPicPr preferRelativeResize="0"/>
          <p:nvPr/>
        </p:nvPicPr>
        <p:blipFill rotWithShape="1">
          <a:blip r:embed="rId8">
            <a:alphaModFix/>
          </a:blip>
          <a:srcRect/>
          <a:stretch/>
        </p:blipFill>
        <p:spPr>
          <a:xfrm>
            <a:off x="7694521" y="5676829"/>
            <a:ext cx="1171893" cy="862084"/>
          </a:xfrm>
          <a:prstGeom prst="rect">
            <a:avLst/>
          </a:prstGeom>
          <a:noFill/>
          <a:ln>
            <a:noFill/>
          </a:ln>
        </p:spPr>
      </p:pic>
      <p:sp>
        <p:nvSpPr>
          <p:cNvPr id="14" name="Google Shape;14;p27"/>
          <p:cNvSpPr txBox="1">
            <a:spLocks noGrp="1"/>
          </p:cNvSpPr>
          <p:nvPr>
            <p:ph type="title"/>
          </p:nvPr>
        </p:nvSpPr>
        <p:spPr>
          <a:xfrm>
            <a:off x="0" y="0"/>
            <a:ext cx="9144000" cy="1227083"/>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7E0000"/>
              </a:buClr>
              <a:buSzPts val="1400"/>
              <a:buFont typeface="Arial"/>
              <a:buNone/>
              <a:defRPr sz="5100" b="1" i="0" u="none" strike="noStrike" cap="none">
                <a:solidFill>
                  <a:srgbClr val="7E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wbcregattas.com/" TargetMode="External"/><Relationship Id="rId3" Type="http://schemas.openxmlformats.org/officeDocument/2006/relationships/hyperlink" Target="https://www.stonewallregatta.com/" TargetMode="External"/><Relationship Id="rId7" Type="http://schemas.openxmlformats.org/officeDocument/2006/relationships/hyperlink" Target="https://www.rowobc.org/regattas-camps/om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www.capitalrowing.org/crcwp/events/capital-sprints/" TargetMode="External"/><Relationship Id="rId5" Type="http://schemas.openxmlformats.org/officeDocument/2006/relationships/hyperlink" Target="http://diamondstatemasters.com/dsmr/" TargetMode="External"/><Relationship Id="rId10" Type="http://schemas.openxmlformats.org/officeDocument/2006/relationships/comments" Target="../comments/comment1.xml"/><Relationship Id="rId4" Type="http://schemas.openxmlformats.org/officeDocument/2006/relationships/hyperlink" Target="https://vbcsprintsregatta.com/" TargetMode="External"/><Relationship Id="rId9" Type="http://schemas.openxmlformats.org/officeDocument/2006/relationships/hyperlink" Target="http://fairmountrowing.org/quaker-city-regatt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hosr.org/" TargetMode="External"/><Relationship Id="rId3" Type="http://schemas.openxmlformats.org/officeDocument/2006/relationships/hyperlink" Target="https://www.williamsburgboatclub.org/head-of-the-chick" TargetMode="External"/><Relationship Id="rId7" Type="http://schemas.openxmlformats.org/officeDocument/2006/relationships/hyperlink" Target="https://www.hrrc.net/event/head-of-the-lafayette-3/"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hocr.org/the-regatta/" TargetMode="External"/><Relationship Id="rId5" Type="http://schemas.openxmlformats.org/officeDocument/2006/relationships/hyperlink" Target="https://www.occoquanchallenge.com/" TargetMode="External"/><Relationship Id="rId4" Type="http://schemas.openxmlformats.org/officeDocument/2006/relationships/hyperlink" Target="https://www.potomacboatclub.org/head-of-the-potomac/" TargetMode="External"/><Relationship Id="rId9" Type="http://schemas.openxmlformats.org/officeDocument/2006/relationships/hyperlink" Target="https://www.row4obc.org/2020-hoto"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44" name="Google Shape;44;p1"/>
          <p:cNvPicPr preferRelativeResize="0"/>
          <p:nvPr/>
        </p:nvPicPr>
        <p:blipFill rotWithShape="1">
          <a:blip r:embed="rId3">
            <a:alphaModFix/>
          </a:blip>
          <a:srcRect l="22378" b="18883"/>
          <a:stretch/>
        </p:blipFill>
        <p:spPr>
          <a:xfrm>
            <a:off x="0" y="0"/>
            <a:ext cx="9144000" cy="6858000"/>
          </a:xfrm>
          <a:prstGeom prst="rect">
            <a:avLst/>
          </a:prstGeom>
          <a:noFill/>
          <a:ln>
            <a:noFill/>
          </a:ln>
        </p:spPr>
      </p:pic>
      <p:sp>
        <p:nvSpPr>
          <p:cNvPr id="45" name="Google Shape;45;p1"/>
          <p:cNvSpPr/>
          <p:nvPr/>
        </p:nvSpPr>
        <p:spPr>
          <a:xfrm>
            <a:off x="0" y="0"/>
            <a:ext cx="9144000" cy="685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152400" y="152400"/>
            <a:ext cx="9144000" cy="685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304800" y="304800"/>
            <a:ext cx="9144000" cy="685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0" y="0"/>
            <a:ext cx="9144000" cy="685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0" y="152400"/>
            <a:ext cx="9296400" cy="165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0" y="6074175"/>
            <a:ext cx="9144000" cy="78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152400" y="152400"/>
            <a:ext cx="9144000" cy="165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1"/>
          <p:cNvPicPr preferRelativeResize="0"/>
          <p:nvPr/>
        </p:nvPicPr>
        <p:blipFill rotWithShape="1">
          <a:blip r:embed="rId4">
            <a:alphaModFix/>
          </a:blip>
          <a:srcRect/>
          <a:stretch/>
        </p:blipFill>
        <p:spPr>
          <a:xfrm>
            <a:off x="2498124" y="1927955"/>
            <a:ext cx="4038600" cy="3163902"/>
          </a:xfrm>
          <a:prstGeom prst="rect">
            <a:avLst/>
          </a:prstGeom>
          <a:noFill/>
          <a:ln>
            <a:noFill/>
          </a:ln>
        </p:spPr>
      </p:pic>
      <p:sp>
        <p:nvSpPr>
          <p:cNvPr id="53" name="Google Shape;53;p1"/>
          <p:cNvSpPr txBox="1">
            <a:spLocks noGrp="1"/>
          </p:cNvSpPr>
          <p:nvPr>
            <p:ph type="ctrTitle" idx="4294967295"/>
          </p:nvPr>
        </p:nvSpPr>
        <p:spPr>
          <a:xfrm>
            <a:off x="0" y="0"/>
            <a:ext cx="9144000" cy="17448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6000" b="1" i="0" u="none" strike="noStrike" cap="none">
                <a:solidFill>
                  <a:srgbClr val="7E0000"/>
                </a:solidFill>
                <a:latin typeface="Arial"/>
                <a:ea typeface="Arial"/>
                <a:cs typeface="Arial"/>
                <a:sym typeface="Arial"/>
              </a:rPr>
              <a:t>PWRC General Membership Meeting </a:t>
            </a:r>
            <a:endParaRPr sz="6000" b="1" i="0" u="none" strike="noStrike" cap="none">
              <a:solidFill>
                <a:srgbClr val="7E0000"/>
              </a:solidFill>
              <a:latin typeface="Arial"/>
              <a:ea typeface="Arial"/>
              <a:cs typeface="Arial"/>
              <a:sym typeface="Arial"/>
            </a:endParaRPr>
          </a:p>
        </p:txBody>
      </p:sp>
      <p:sp>
        <p:nvSpPr>
          <p:cNvPr id="54" name="Google Shape;54;p1"/>
          <p:cNvSpPr txBox="1">
            <a:spLocks noGrp="1"/>
          </p:cNvSpPr>
          <p:nvPr>
            <p:ph type="subTitle" idx="4294967295"/>
          </p:nvPr>
        </p:nvSpPr>
        <p:spPr>
          <a:xfrm>
            <a:off x="1524000" y="6289246"/>
            <a:ext cx="58674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2800"/>
              <a:buFont typeface="Noto Sans Symbols"/>
              <a:buNone/>
            </a:pPr>
            <a:r>
              <a:rPr lang="en-US" sz="4000" b="1" i="0" u="none" strike="noStrike" cap="none">
                <a:solidFill>
                  <a:srgbClr val="7E0000"/>
                </a:solidFill>
                <a:latin typeface="Arial"/>
                <a:ea typeface="Arial"/>
                <a:cs typeface="Arial"/>
                <a:sym typeface="Arial"/>
              </a:rPr>
              <a:t>202</a:t>
            </a:r>
            <a:r>
              <a:rPr lang="en-US" sz="4000">
                <a:solidFill>
                  <a:srgbClr val="7E0000"/>
                </a:solidFill>
                <a:latin typeface="Arial"/>
                <a:ea typeface="Arial"/>
                <a:cs typeface="Arial"/>
                <a:sym typeface="Arial"/>
              </a:rPr>
              <a:t>4</a:t>
            </a:r>
            <a:endParaRPr sz="2800" b="1" i="0" u="none" strike="noStrike" cap="none">
              <a:solidFill>
                <a:schemeClr val="dk1"/>
              </a:solidFill>
              <a:latin typeface="Calibri"/>
              <a:ea typeface="Calibri"/>
              <a:cs typeface="Calibri"/>
              <a:sym typeface="Calibri"/>
            </a:endParaRPr>
          </a:p>
          <a:p>
            <a:pPr marL="0" marR="0" lvl="0" indent="0" algn="r" rtl="0">
              <a:lnSpc>
                <a:spcPct val="80000"/>
              </a:lnSpc>
              <a:spcBef>
                <a:spcPts val="400"/>
              </a:spcBef>
              <a:spcAft>
                <a:spcPts val="0"/>
              </a:spcAft>
              <a:buClr>
                <a:srgbClr val="000000"/>
              </a:buClr>
              <a:buSzPts val="2800"/>
              <a:buFont typeface="Noto Sans Symbols"/>
              <a:buNone/>
            </a:pPr>
            <a:endParaRPr sz="2800" b="0" i="0" u="none" strike="noStrike" cap="none">
              <a:solidFill>
                <a:srgbClr val="A50021"/>
              </a:solidFill>
              <a:latin typeface="Arial"/>
              <a:ea typeface="Arial"/>
              <a:cs typeface="Arial"/>
              <a:sym typeface="Arial"/>
            </a:endParaRPr>
          </a:p>
          <a:p>
            <a:pPr marL="0" marR="0" lvl="0" indent="0" algn="r" rtl="0">
              <a:lnSpc>
                <a:spcPct val="80000"/>
              </a:lnSpc>
              <a:spcBef>
                <a:spcPts val="400"/>
              </a:spcBef>
              <a:spcAft>
                <a:spcPts val="0"/>
              </a:spcAft>
              <a:buClr>
                <a:srgbClr val="000000"/>
              </a:buClr>
              <a:buSzPts val="2800"/>
              <a:buFont typeface="Noto Sans Symbols"/>
              <a:buNone/>
            </a:pPr>
            <a:endParaRPr sz="2800" b="0" i="0" u="none" strike="noStrike" cap="none">
              <a:solidFill>
                <a:srgbClr val="A50021"/>
              </a:solidFill>
              <a:latin typeface="Arial"/>
              <a:ea typeface="Arial"/>
              <a:cs typeface="Arial"/>
              <a:sym typeface="Arial"/>
            </a:endParaRPr>
          </a:p>
          <a:p>
            <a:pPr marL="0" marR="0" lvl="0" indent="0" algn="r" rtl="0">
              <a:lnSpc>
                <a:spcPct val="80000"/>
              </a:lnSpc>
              <a:spcBef>
                <a:spcPts val="400"/>
              </a:spcBef>
              <a:spcAft>
                <a:spcPts val="0"/>
              </a:spcAft>
              <a:buClr>
                <a:srgbClr val="000000"/>
              </a:buClr>
              <a:buSzPts val="2800"/>
              <a:buFont typeface="Noto Sans Symbols"/>
              <a:buNone/>
            </a:pPr>
            <a:endParaRPr sz="2800" b="0" i="0" u="none" strike="noStrike" cap="none">
              <a:solidFill>
                <a:srgbClr val="A50021"/>
              </a:solidFill>
              <a:latin typeface="Arial"/>
              <a:ea typeface="Arial"/>
              <a:cs typeface="Arial"/>
              <a:sym typeface="Arial"/>
            </a:endParaRPr>
          </a:p>
          <a:p>
            <a:pPr marL="0" marR="0" lvl="0" indent="0" algn="r" rtl="0">
              <a:lnSpc>
                <a:spcPct val="80000"/>
              </a:lnSpc>
              <a:spcBef>
                <a:spcPts val="400"/>
              </a:spcBef>
              <a:spcAft>
                <a:spcPts val="0"/>
              </a:spcAft>
              <a:buClr>
                <a:srgbClr val="000000"/>
              </a:buClr>
              <a:buSzPts val="2800"/>
              <a:buFont typeface="Noto Sans Symbols"/>
              <a:buNone/>
            </a:pPr>
            <a:endParaRPr sz="2800" b="0" i="0" u="none" strike="noStrike" cap="none">
              <a:solidFill>
                <a:srgbClr val="A50021"/>
              </a:solidFill>
              <a:latin typeface="Arial"/>
              <a:ea typeface="Arial"/>
              <a:cs typeface="Arial"/>
              <a:sym typeface="Arial"/>
            </a:endParaRPr>
          </a:p>
          <a:p>
            <a:pPr marL="0" marR="0" lvl="0" indent="0" algn="r" rtl="0">
              <a:lnSpc>
                <a:spcPct val="80000"/>
              </a:lnSpc>
              <a:spcBef>
                <a:spcPts val="400"/>
              </a:spcBef>
              <a:spcAft>
                <a:spcPts val="0"/>
              </a:spcAft>
              <a:buClr>
                <a:srgbClr val="000000"/>
              </a:buClr>
              <a:buSzPts val="2800"/>
              <a:buFont typeface="Noto Sans Symbols"/>
              <a:buNone/>
            </a:pPr>
            <a:r>
              <a:rPr lang="en-US" sz="2800" b="0" i="0" u="none" strike="noStrike" cap="none">
                <a:solidFill>
                  <a:srgbClr val="A50021"/>
                </a:solidFill>
                <a:latin typeface="Arial"/>
                <a:ea typeface="Arial"/>
                <a:cs typeface="Arial"/>
                <a:sym typeface="Arial"/>
              </a:rPr>
              <a:t> </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121"/>
        <p:cNvGrpSpPr/>
        <p:nvPr/>
      </p:nvGrpSpPr>
      <p:grpSpPr>
        <a:xfrm>
          <a:off x="0" y="0"/>
          <a:ext cx="0" cy="0"/>
          <a:chOff x="0" y="0"/>
          <a:chExt cx="0" cy="0"/>
        </a:xfrm>
      </p:grpSpPr>
      <p:sp>
        <p:nvSpPr>
          <p:cNvPr id="122" name="Google Shape;122;p9"/>
          <p:cNvSpPr txBox="1">
            <a:spLocks noGrp="1"/>
          </p:cNvSpPr>
          <p:nvPr>
            <p:ph type="body" idx="1"/>
          </p:nvPr>
        </p:nvSpPr>
        <p:spPr>
          <a:xfrm>
            <a:off x="650616" y="3001165"/>
            <a:ext cx="1579128" cy="6028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000000"/>
              </a:buClr>
              <a:buSzPts val="2800"/>
              <a:buFont typeface="Arial"/>
              <a:buNone/>
            </a:pPr>
            <a:r>
              <a:rPr lang="en-US" sz="2000">
                <a:solidFill>
                  <a:schemeClr val="dk1"/>
                </a:solidFill>
              </a:rPr>
              <a:t>Racing Men  </a:t>
            </a:r>
            <a:r>
              <a:rPr lang="en-US" sz="2000" b="0">
                <a:solidFill>
                  <a:schemeClr val="dk1"/>
                </a:solidFill>
              </a:rPr>
              <a:t>Jason Compy</a:t>
            </a:r>
            <a:endParaRPr sz="2000" b="0">
              <a:solidFill>
                <a:schemeClr val="dk1"/>
              </a:solidFill>
            </a:endParaRPr>
          </a:p>
        </p:txBody>
      </p:sp>
      <p:sp>
        <p:nvSpPr>
          <p:cNvPr id="123" name="Google Shape;123;p9"/>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Coaches </a:t>
            </a:r>
            <a:r>
              <a:rPr lang="en-US" sz="3600" b="1" i="0" u="none" strike="noStrike" cap="none">
                <a:solidFill>
                  <a:schemeClr val="dk1"/>
                </a:solidFill>
                <a:latin typeface="Arial"/>
                <a:ea typeface="Arial"/>
                <a:cs typeface="Arial"/>
                <a:sym typeface="Arial"/>
              </a:rPr>
              <a:t>(</a:t>
            </a:r>
            <a:r>
              <a:rPr lang="en-US" sz="3600">
                <a:solidFill>
                  <a:schemeClr val="dk1"/>
                </a:solidFill>
              </a:rPr>
              <a:t>Judy</a:t>
            </a:r>
            <a:r>
              <a:rPr lang="en-US" sz="3600" b="1" i="0" u="none" strike="noStrike" cap="none">
                <a:solidFill>
                  <a:schemeClr val="dk1"/>
                </a:solidFill>
                <a:latin typeface="Arial"/>
                <a:ea typeface="Arial"/>
                <a:cs typeface="Arial"/>
                <a:sym typeface="Arial"/>
              </a:rPr>
              <a:t>)</a:t>
            </a:r>
            <a:endParaRPr sz="3600" b="1" i="0" u="none" strike="noStrike" cap="none">
              <a:solidFill>
                <a:srgbClr val="7E0000"/>
              </a:solidFill>
              <a:latin typeface="Arial"/>
              <a:ea typeface="Arial"/>
              <a:cs typeface="Arial"/>
              <a:sym typeface="Arial"/>
            </a:endParaRPr>
          </a:p>
        </p:txBody>
      </p:sp>
      <p:sp>
        <p:nvSpPr>
          <p:cNvPr id="124" name="Google Shape;124;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
        <p:nvSpPr>
          <p:cNvPr id="125" name="Google Shape;125;p9"/>
          <p:cNvSpPr/>
          <p:nvPr/>
        </p:nvSpPr>
        <p:spPr>
          <a:xfrm>
            <a:off x="5384061" y="2926642"/>
            <a:ext cx="1579200" cy="173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9"/>
          <p:cNvPicPr preferRelativeResize="0"/>
          <p:nvPr/>
        </p:nvPicPr>
        <p:blipFill rotWithShape="1">
          <a:blip r:embed="rId3">
            <a:alphaModFix/>
          </a:blip>
          <a:srcRect/>
          <a:stretch/>
        </p:blipFill>
        <p:spPr>
          <a:xfrm>
            <a:off x="3580303" y="1341120"/>
            <a:ext cx="1276200" cy="1638300"/>
          </a:xfrm>
          <a:prstGeom prst="rect">
            <a:avLst/>
          </a:prstGeom>
          <a:noFill/>
          <a:ln>
            <a:noFill/>
          </a:ln>
        </p:spPr>
      </p:pic>
      <p:sp>
        <p:nvSpPr>
          <p:cNvPr id="127" name="Google Shape;127;p9"/>
          <p:cNvSpPr txBox="1"/>
          <p:nvPr/>
        </p:nvSpPr>
        <p:spPr>
          <a:xfrm>
            <a:off x="3113893" y="3056992"/>
            <a:ext cx="2163300" cy="734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Racing Sculling  </a:t>
            </a:r>
            <a:r>
              <a:rPr lang="en-US" sz="2000" b="0" i="0" u="none" strike="noStrike" cap="none">
                <a:solidFill>
                  <a:schemeClr val="dk1"/>
                </a:solidFill>
                <a:latin typeface="Calibri"/>
                <a:ea typeface="Calibri"/>
                <a:cs typeface="Calibri"/>
                <a:sym typeface="Calibri"/>
              </a:rPr>
              <a:t>Miller Kehlet</a:t>
            </a:r>
            <a:endParaRPr sz="2000" b="0" i="0" u="none" strike="noStrike" cap="none">
              <a:solidFill>
                <a:schemeClr val="dk1"/>
              </a:solidFill>
              <a:latin typeface="Calibri"/>
              <a:ea typeface="Calibri"/>
              <a:cs typeface="Calibri"/>
              <a:sym typeface="Calibri"/>
            </a:endParaRPr>
          </a:p>
        </p:txBody>
      </p:sp>
      <p:sp>
        <p:nvSpPr>
          <p:cNvPr id="128" name="Google Shape;128;p9"/>
          <p:cNvSpPr txBox="1"/>
          <p:nvPr/>
        </p:nvSpPr>
        <p:spPr>
          <a:xfrm>
            <a:off x="3048363" y="855321"/>
            <a:ext cx="2630400" cy="723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129" name="Google Shape;129;p9"/>
          <p:cNvSpPr/>
          <p:nvPr/>
        </p:nvSpPr>
        <p:spPr>
          <a:xfrm>
            <a:off x="5803662" y="3001165"/>
            <a:ext cx="1812703" cy="88548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a:solidFill>
                  <a:srgbClr val="000000"/>
                </a:solidFill>
                <a:latin typeface="Arial"/>
                <a:ea typeface="Arial"/>
                <a:cs typeface="Arial"/>
                <a:sym typeface="Arial"/>
              </a:rPr>
              <a:t>Novice</a:t>
            </a:r>
            <a:endParaRPr sz="1800" b="1" i="0" u="none" strike="noStrike" cap="none">
              <a:solidFill>
                <a:srgbClr val="000000"/>
              </a:solidFill>
              <a:latin typeface="Arial"/>
              <a:ea typeface="Arial"/>
              <a:cs typeface="Arial"/>
              <a:sym typeface="Arial"/>
            </a:endParaRPr>
          </a:p>
        </p:txBody>
      </p:sp>
      <p:sp>
        <p:nvSpPr>
          <p:cNvPr id="130" name="Google Shape;130;p9"/>
          <p:cNvSpPr txBox="1"/>
          <p:nvPr/>
        </p:nvSpPr>
        <p:spPr>
          <a:xfrm>
            <a:off x="5845302" y="5472322"/>
            <a:ext cx="18135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Intermediate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Al Wilson</a:t>
            </a:r>
            <a:endParaRPr sz="1400" b="0" i="0" u="none" strike="noStrike" cap="none">
              <a:solidFill>
                <a:srgbClr val="000000"/>
              </a:solidFill>
              <a:latin typeface="Arial"/>
              <a:ea typeface="Arial"/>
              <a:cs typeface="Arial"/>
              <a:sym typeface="Arial"/>
            </a:endParaRPr>
          </a:p>
        </p:txBody>
      </p:sp>
      <p:sp>
        <p:nvSpPr>
          <p:cNvPr id="131" name="Google Shape;131;p9"/>
          <p:cNvSpPr txBox="1"/>
          <p:nvPr/>
        </p:nvSpPr>
        <p:spPr>
          <a:xfrm>
            <a:off x="280925" y="5577925"/>
            <a:ext cx="25119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t>Racing Men</a:t>
            </a:r>
            <a:endParaRPr sz="1800" b="1"/>
          </a:p>
          <a:p>
            <a:pPr marL="0" marR="0" lvl="0" indent="0" algn="ctr" rtl="0">
              <a:lnSpc>
                <a:spcPct val="100000"/>
              </a:lnSpc>
              <a:spcBef>
                <a:spcPts val="0"/>
              </a:spcBef>
              <a:spcAft>
                <a:spcPts val="0"/>
              </a:spcAft>
              <a:buClr>
                <a:srgbClr val="000000"/>
              </a:buClr>
              <a:buSzPts val="1800"/>
              <a:buFont typeface="Arial"/>
              <a:buNone/>
            </a:pPr>
            <a:r>
              <a:rPr lang="en-US" sz="1800"/>
              <a:t>Jeanette Nicewinter</a:t>
            </a:r>
            <a:endParaRPr sz="1400"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9"/>
          <p:cNvSpPr txBox="1"/>
          <p:nvPr/>
        </p:nvSpPr>
        <p:spPr>
          <a:xfrm>
            <a:off x="3256876" y="5505600"/>
            <a:ext cx="2057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t>Racing Women</a:t>
            </a:r>
            <a:endParaRPr sz="1800" b="1"/>
          </a:p>
          <a:p>
            <a:pPr marL="0" marR="0" lvl="0" indent="0" algn="ctr" rtl="0">
              <a:lnSpc>
                <a:spcPct val="100000"/>
              </a:lnSpc>
              <a:spcBef>
                <a:spcPts val="0"/>
              </a:spcBef>
              <a:spcAft>
                <a:spcPts val="0"/>
              </a:spcAft>
              <a:buClr>
                <a:srgbClr val="000000"/>
              </a:buClr>
              <a:buSzPts val="1800"/>
              <a:buFont typeface="Arial"/>
              <a:buNone/>
            </a:pPr>
            <a:r>
              <a:rPr lang="en-US" sz="1800"/>
              <a:t>Melissa Ward</a:t>
            </a:r>
            <a:endParaRPr sz="1800"/>
          </a:p>
        </p:txBody>
      </p:sp>
      <p:pic>
        <p:nvPicPr>
          <p:cNvPr id="133" name="Google Shape;133;p9"/>
          <p:cNvPicPr preferRelativeResize="0"/>
          <p:nvPr/>
        </p:nvPicPr>
        <p:blipFill rotWithShape="1">
          <a:blip r:embed="rId4">
            <a:alphaModFix/>
          </a:blip>
          <a:srcRect/>
          <a:stretch/>
        </p:blipFill>
        <p:spPr>
          <a:xfrm>
            <a:off x="540125" y="1428688"/>
            <a:ext cx="2057398" cy="1543041"/>
          </a:xfrm>
          <a:prstGeom prst="rect">
            <a:avLst/>
          </a:prstGeom>
          <a:noFill/>
          <a:ln>
            <a:noFill/>
          </a:ln>
        </p:spPr>
      </p:pic>
      <p:pic>
        <p:nvPicPr>
          <p:cNvPr id="134" name="Google Shape;134;p9"/>
          <p:cNvPicPr preferRelativeResize="0"/>
          <p:nvPr/>
        </p:nvPicPr>
        <p:blipFill rotWithShape="1">
          <a:blip r:embed="rId5">
            <a:alphaModFix/>
          </a:blip>
          <a:srcRect/>
          <a:stretch/>
        </p:blipFill>
        <p:spPr>
          <a:xfrm>
            <a:off x="3423600" y="3982180"/>
            <a:ext cx="1579199" cy="1482347"/>
          </a:xfrm>
          <a:prstGeom prst="rect">
            <a:avLst/>
          </a:prstGeom>
          <a:noFill/>
          <a:ln>
            <a:noFill/>
          </a:ln>
        </p:spPr>
      </p:pic>
      <p:pic>
        <p:nvPicPr>
          <p:cNvPr id="135" name="Google Shape;135;p9" descr="A person smiling for the camera&#10;&#10;Description automatically generated with medium confidence"/>
          <p:cNvPicPr preferRelativeResize="0"/>
          <p:nvPr/>
        </p:nvPicPr>
        <p:blipFill rotWithShape="1">
          <a:blip r:embed="rId6">
            <a:alphaModFix/>
          </a:blip>
          <a:srcRect/>
          <a:stretch/>
        </p:blipFill>
        <p:spPr>
          <a:xfrm>
            <a:off x="6088591" y="3789822"/>
            <a:ext cx="1162792" cy="1674705"/>
          </a:xfrm>
          <a:prstGeom prst="rect">
            <a:avLst/>
          </a:prstGeom>
          <a:noFill/>
          <a:ln>
            <a:noFill/>
          </a:ln>
        </p:spPr>
      </p:pic>
      <p:pic>
        <p:nvPicPr>
          <p:cNvPr id="136" name="Google Shape;136;p9"/>
          <p:cNvPicPr preferRelativeResize="0"/>
          <p:nvPr/>
        </p:nvPicPr>
        <p:blipFill rotWithShape="1">
          <a:blip r:embed="rId7">
            <a:alphaModFix/>
          </a:blip>
          <a:srcRect/>
          <a:stretch/>
        </p:blipFill>
        <p:spPr>
          <a:xfrm>
            <a:off x="5757513" y="1341125"/>
            <a:ext cx="1905000" cy="1905000"/>
          </a:xfrm>
          <a:prstGeom prst="rect">
            <a:avLst/>
          </a:prstGeom>
          <a:noFill/>
          <a:ln w="9525" cap="flat" cmpd="sng">
            <a:solidFill>
              <a:schemeClr val="lt1"/>
            </a:solidFill>
            <a:prstDash val="solid"/>
            <a:round/>
            <a:headEnd type="none" w="sm" len="sm"/>
            <a:tailEnd type="none" w="sm" len="sm"/>
          </a:ln>
        </p:spPr>
      </p:pic>
      <p:pic>
        <p:nvPicPr>
          <p:cNvPr id="137" name="Google Shape;137;p9"/>
          <p:cNvPicPr preferRelativeResize="0"/>
          <p:nvPr/>
        </p:nvPicPr>
        <p:blipFill rotWithShape="1">
          <a:blip r:embed="rId8">
            <a:alphaModFix/>
          </a:blip>
          <a:srcRect/>
          <a:stretch/>
        </p:blipFill>
        <p:spPr>
          <a:xfrm>
            <a:off x="5757513" y="1357688"/>
            <a:ext cx="1905000" cy="1438275"/>
          </a:xfrm>
          <a:prstGeom prst="rect">
            <a:avLst/>
          </a:prstGeom>
          <a:noFill/>
          <a:ln>
            <a:noFill/>
          </a:ln>
          <a:effectLst>
            <a:outerShdw blurRad="57150" dist="19050" dir="5400000" algn="bl" rotWithShape="0">
              <a:srgbClr val="000000">
                <a:alpha val="37647"/>
              </a:srgbClr>
            </a:outerShdw>
          </a:effectLst>
        </p:spPr>
      </p:pic>
      <p:pic>
        <p:nvPicPr>
          <p:cNvPr id="138" name="Google Shape;138;p9"/>
          <p:cNvPicPr preferRelativeResize="0"/>
          <p:nvPr/>
        </p:nvPicPr>
        <p:blipFill>
          <a:blip r:embed="rId9">
            <a:alphaModFix/>
          </a:blip>
          <a:stretch>
            <a:fillRect/>
          </a:stretch>
        </p:blipFill>
        <p:spPr>
          <a:xfrm>
            <a:off x="785413" y="3802113"/>
            <a:ext cx="1461949" cy="1730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p:nvPr/>
        </p:nvSpPr>
        <p:spPr>
          <a:xfrm>
            <a:off x="3943350" y="1454297"/>
            <a:ext cx="5043600" cy="506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000"/>
              <a:buFont typeface="Arial"/>
              <a:buNone/>
            </a:pPr>
            <a:endParaRPr sz="2400" b="0" i="0" u="none" strike="noStrike" cap="none">
              <a:solidFill>
                <a:schemeClr val="dk1"/>
              </a:solidFill>
              <a:latin typeface="Calibri"/>
              <a:ea typeface="Calibri"/>
              <a:cs typeface="Calibri"/>
              <a:sym typeface="Calibri"/>
            </a:endParaRPr>
          </a:p>
          <a:p>
            <a:pPr marL="685800" marR="0" lvl="1" indent="-101600" algn="l" rtl="0">
              <a:lnSpc>
                <a:spcPct val="90000"/>
              </a:lnSpc>
              <a:spcBef>
                <a:spcPts val="5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5" name="Google Shape;145;p10"/>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a:t>Code of Conduct </a:t>
            </a:r>
            <a:r>
              <a:rPr lang="en-US" sz="3600">
                <a:solidFill>
                  <a:srgbClr val="000000"/>
                </a:solidFill>
              </a:rPr>
              <a:t>(Kerrie)</a:t>
            </a:r>
            <a:endParaRPr sz="3600">
              <a:solidFill>
                <a:srgbClr val="000000"/>
              </a:solidFill>
            </a:endParaRPr>
          </a:p>
        </p:txBody>
      </p:sp>
      <p:sp>
        <p:nvSpPr>
          <p:cNvPr id="146" name="Google Shape;146;p10"/>
          <p:cNvSpPr txBox="1">
            <a:spLocks noGrp="1"/>
          </p:cNvSpPr>
          <p:nvPr>
            <p:ph type="body" idx="1"/>
          </p:nvPr>
        </p:nvSpPr>
        <p:spPr>
          <a:xfrm>
            <a:off x="348150" y="1042600"/>
            <a:ext cx="8638800" cy="4992000"/>
          </a:xfrm>
          <a:prstGeom prst="rect">
            <a:avLst/>
          </a:prstGeom>
          <a:noFill/>
          <a:ln>
            <a:noFill/>
          </a:ln>
        </p:spPr>
        <p:txBody>
          <a:bodyPr spcFirstLastPara="1" wrap="square" lIns="91425" tIns="45700" rIns="91425" bIns="45700" anchor="t" anchorCtr="0">
            <a:noAutofit/>
          </a:bodyPr>
          <a:lstStyle/>
          <a:p>
            <a:pPr marL="0" marR="0" lvl="0" indent="457200" algn="l" rtl="0">
              <a:lnSpc>
                <a:spcPct val="90000"/>
              </a:lnSpc>
              <a:spcBef>
                <a:spcPts val="0"/>
              </a:spcBef>
              <a:spcAft>
                <a:spcPts val="0"/>
              </a:spcAft>
              <a:buSzPts val="2800"/>
              <a:buNone/>
            </a:pPr>
            <a:endParaRPr/>
          </a:p>
          <a:p>
            <a:pPr marL="0" marR="0" lvl="0" indent="457200" algn="ctr" rtl="0">
              <a:lnSpc>
                <a:spcPct val="90000"/>
              </a:lnSpc>
              <a:spcBef>
                <a:spcPts val="0"/>
              </a:spcBef>
              <a:spcAft>
                <a:spcPts val="0"/>
              </a:spcAft>
              <a:buSzPts val="2800"/>
              <a:buNone/>
            </a:pPr>
            <a:r>
              <a:rPr lang="en-US"/>
              <a:t>Reminder to read and adhere to the </a:t>
            </a:r>
            <a:endParaRPr/>
          </a:p>
          <a:p>
            <a:pPr marL="0" marR="0" lvl="0" indent="457200" algn="ctr" rtl="0">
              <a:lnSpc>
                <a:spcPct val="90000"/>
              </a:lnSpc>
              <a:spcBef>
                <a:spcPts val="0"/>
              </a:spcBef>
              <a:spcAft>
                <a:spcPts val="0"/>
              </a:spcAft>
              <a:buSzPts val="2800"/>
              <a:buNone/>
            </a:pPr>
            <a:r>
              <a:rPr lang="en-US"/>
              <a:t>PWRC Code of Conduct</a:t>
            </a:r>
            <a:endParaRPr/>
          </a:p>
          <a:p>
            <a:pPr marL="0" marR="0" lvl="0" indent="0" algn="l" rtl="0">
              <a:lnSpc>
                <a:spcPct val="90000"/>
              </a:lnSpc>
              <a:spcBef>
                <a:spcPts val="0"/>
              </a:spcBef>
              <a:spcAft>
                <a:spcPts val="0"/>
              </a:spcAft>
              <a:buSzPts val="2800"/>
              <a:buNone/>
            </a:pPr>
            <a:endParaRPr/>
          </a:p>
          <a:p>
            <a:pPr marL="0" marR="0" lvl="0" indent="0" algn="ctr" rtl="0">
              <a:lnSpc>
                <a:spcPct val="90000"/>
              </a:lnSpc>
              <a:spcBef>
                <a:spcPts val="0"/>
              </a:spcBef>
              <a:spcAft>
                <a:spcPts val="0"/>
              </a:spcAft>
              <a:buSzPts val="2800"/>
              <a:buNone/>
            </a:pPr>
            <a:r>
              <a:rPr lang="en-US">
                <a:solidFill>
                  <a:srgbClr val="000000"/>
                </a:solidFill>
                <a:highlight>
                  <a:srgbClr val="FFFFFF"/>
                </a:highlight>
              </a:rPr>
              <a:t>“All rowers, coaches, coxswains will be </a:t>
            </a:r>
            <a:endParaRPr>
              <a:solidFill>
                <a:srgbClr val="000000"/>
              </a:solidFill>
              <a:highlight>
                <a:srgbClr val="FFFFFF"/>
              </a:highlight>
            </a:endParaRPr>
          </a:p>
          <a:p>
            <a:pPr marL="0" marR="0" lvl="0" indent="0" algn="ctr" rtl="0">
              <a:lnSpc>
                <a:spcPct val="90000"/>
              </a:lnSpc>
              <a:spcBef>
                <a:spcPts val="0"/>
              </a:spcBef>
              <a:spcAft>
                <a:spcPts val="0"/>
              </a:spcAft>
              <a:buSzPts val="2800"/>
              <a:buNone/>
            </a:pPr>
            <a:r>
              <a:rPr lang="en-US">
                <a:solidFill>
                  <a:srgbClr val="000000"/>
                </a:solidFill>
                <a:highlight>
                  <a:srgbClr val="FFFFFF"/>
                </a:highlight>
              </a:rPr>
              <a:t>treated with respect.”</a:t>
            </a:r>
            <a:endParaRPr>
              <a:solidFill>
                <a:srgbClr val="000000"/>
              </a:solidFill>
              <a:highlight>
                <a:srgbClr val="FFFFFF"/>
              </a:highlight>
            </a:endParaRPr>
          </a:p>
          <a:p>
            <a:pPr marL="914400" marR="0" lvl="1" indent="-387350" algn="l" rtl="0">
              <a:lnSpc>
                <a:spcPct val="90000"/>
              </a:lnSpc>
              <a:spcBef>
                <a:spcPts val="0"/>
              </a:spcBef>
              <a:spcAft>
                <a:spcPts val="0"/>
              </a:spcAft>
              <a:buSzPts val="2500"/>
              <a:buChar char="•"/>
            </a:pPr>
            <a:r>
              <a:rPr lang="en-US" sz="2500"/>
              <a:t>Respect and listen to your coaches and coxswains</a:t>
            </a:r>
            <a:endParaRPr sz="2500"/>
          </a:p>
          <a:p>
            <a:pPr marL="914400" marR="0" lvl="1" indent="-387350" algn="l" rtl="0">
              <a:lnSpc>
                <a:spcPct val="90000"/>
              </a:lnSpc>
              <a:spcBef>
                <a:spcPts val="0"/>
              </a:spcBef>
              <a:spcAft>
                <a:spcPts val="0"/>
              </a:spcAft>
              <a:buSzPts val="2500"/>
              <a:buChar char="•"/>
            </a:pPr>
            <a:r>
              <a:rPr lang="en-US" sz="2500"/>
              <a:t>Coaches determine seats and lineups based on many different factors</a:t>
            </a:r>
            <a:endParaRPr sz="2500"/>
          </a:p>
          <a:p>
            <a:pPr marL="914400" marR="0" lvl="1" indent="-387350" algn="l" rtl="0">
              <a:lnSpc>
                <a:spcPct val="90000"/>
              </a:lnSpc>
              <a:spcBef>
                <a:spcPts val="0"/>
              </a:spcBef>
              <a:spcAft>
                <a:spcPts val="0"/>
              </a:spcAft>
              <a:buSzPts val="2500"/>
              <a:buChar char="•"/>
            </a:pPr>
            <a:r>
              <a:rPr lang="en-US" sz="2500"/>
              <a:t>Rowers are on the water to row, improve their skills and work as a team</a:t>
            </a:r>
            <a:endParaRPr sz="2500"/>
          </a:p>
          <a:p>
            <a:pPr marL="0" marR="0" lvl="0" indent="0" algn="l" rtl="0">
              <a:lnSpc>
                <a:spcPct val="90000"/>
              </a:lnSpc>
              <a:spcBef>
                <a:spcPts val="500"/>
              </a:spcBef>
              <a:spcAft>
                <a:spcPts val="0"/>
              </a:spcAft>
              <a:buSzPts val="2800"/>
              <a:buNone/>
            </a:pPr>
            <a:endParaRPr sz="2400" b="0" i="0" u="none" strike="noStrike" cap="none">
              <a:solidFill>
                <a:schemeClr val="dk1"/>
              </a:solidFill>
              <a:latin typeface="Calibri"/>
              <a:ea typeface="Calibri"/>
              <a:cs typeface="Calibri"/>
              <a:sym typeface="Calibri"/>
            </a:endParaRPr>
          </a:p>
        </p:txBody>
      </p:sp>
      <p:sp>
        <p:nvSpPr>
          <p:cNvPr id="147" name="Google Shape;147;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p:nvPr/>
        </p:nvSpPr>
        <p:spPr>
          <a:xfrm>
            <a:off x="3943350" y="1454297"/>
            <a:ext cx="5043600" cy="506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000"/>
              <a:buFont typeface="Arial"/>
              <a:buNone/>
            </a:pPr>
            <a:endParaRPr sz="2400" b="0" i="0" u="none" strike="noStrike" cap="none">
              <a:solidFill>
                <a:schemeClr val="dk1"/>
              </a:solidFill>
              <a:latin typeface="Calibri"/>
              <a:ea typeface="Calibri"/>
              <a:cs typeface="Calibri"/>
              <a:sym typeface="Calibri"/>
            </a:endParaRPr>
          </a:p>
          <a:p>
            <a:pPr marL="685800" marR="0" lvl="1" indent="-101600" algn="l" rtl="0">
              <a:lnSpc>
                <a:spcPct val="90000"/>
              </a:lnSpc>
              <a:spcBef>
                <a:spcPts val="5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4" name="Google Shape;154;p11"/>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a:t>Communication </a:t>
            </a:r>
            <a:r>
              <a:rPr lang="en-US" sz="3600">
                <a:solidFill>
                  <a:schemeClr val="dk1"/>
                </a:solidFill>
              </a:rPr>
              <a:t>(Chris)</a:t>
            </a:r>
            <a:endParaRPr sz="2100">
              <a:solidFill>
                <a:schemeClr val="dk1"/>
              </a:solidFill>
            </a:endParaRPr>
          </a:p>
        </p:txBody>
      </p:sp>
      <p:sp>
        <p:nvSpPr>
          <p:cNvPr id="155" name="Google Shape;155;p11"/>
          <p:cNvSpPr txBox="1">
            <a:spLocks noGrp="1"/>
          </p:cNvSpPr>
          <p:nvPr>
            <p:ph type="body" idx="1"/>
          </p:nvPr>
        </p:nvSpPr>
        <p:spPr>
          <a:xfrm>
            <a:off x="647599" y="1322150"/>
            <a:ext cx="8070300" cy="5330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None/>
            </a:pPr>
            <a:r>
              <a:rPr lang="en-US"/>
              <a:t>Methods of Communication</a:t>
            </a:r>
            <a:endParaRPr b="0">
              <a:highlight>
                <a:schemeClr val="lt1"/>
              </a:highlight>
            </a:endParaRPr>
          </a:p>
          <a:p>
            <a:pPr marL="457200" lvl="0" indent="-406400" algn="l" rtl="0">
              <a:lnSpc>
                <a:spcPct val="90000"/>
              </a:lnSpc>
              <a:spcBef>
                <a:spcPts val="0"/>
              </a:spcBef>
              <a:spcAft>
                <a:spcPts val="0"/>
              </a:spcAft>
              <a:buSzPts val="2800"/>
              <a:buChar char="•"/>
            </a:pPr>
            <a:r>
              <a:rPr lang="en-US" b="0">
                <a:highlight>
                  <a:schemeClr val="lt1"/>
                </a:highlight>
              </a:rPr>
              <a:t>Weekly </a:t>
            </a:r>
            <a:r>
              <a:rPr lang="en-US">
                <a:highlight>
                  <a:schemeClr val="lt1"/>
                </a:highlight>
              </a:rPr>
              <a:t>President’s Message</a:t>
            </a:r>
            <a:endParaRPr>
              <a:highlight>
                <a:schemeClr val="lt1"/>
              </a:highlight>
            </a:endParaRPr>
          </a:p>
          <a:p>
            <a:pPr marL="457200" marR="0" lvl="0" indent="-406400" algn="l" rtl="0">
              <a:lnSpc>
                <a:spcPct val="90000"/>
              </a:lnSpc>
              <a:spcBef>
                <a:spcPts val="0"/>
              </a:spcBef>
              <a:spcAft>
                <a:spcPts val="0"/>
              </a:spcAft>
              <a:buSzPts val="2800"/>
              <a:buChar char="•"/>
            </a:pPr>
            <a:r>
              <a:rPr lang="en-US">
                <a:highlight>
                  <a:schemeClr val="lt1"/>
                </a:highlight>
              </a:rPr>
              <a:t>iCrew</a:t>
            </a:r>
            <a:r>
              <a:rPr lang="en-US" b="0">
                <a:highlight>
                  <a:schemeClr val="lt1"/>
                </a:highlight>
              </a:rPr>
              <a:t> emails for routine communication along with texts for urgent (e.g. weather cancellation) communications</a:t>
            </a:r>
            <a:endParaRPr sz="3600" b="0">
              <a:highlight>
                <a:schemeClr val="lt1"/>
              </a:highlight>
            </a:endParaRPr>
          </a:p>
          <a:p>
            <a:pPr marL="457200" marR="0" lvl="0" indent="-406400" algn="l" rtl="0">
              <a:lnSpc>
                <a:spcPct val="90000"/>
              </a:lnSpc>
              <a:spcBef>
                <a:spcPts val="0"/>
              </a:spcBef>
              <a:spcAft>
                <a:spcPts val="0"/>
              </a:spcAft>
              <a:buSzPts val="2800"/>
              <a:buChar char="•"/>
            </a:pPr>
            <a:r>
              <a:rPr lang="en-US">
                <a:highlight>
                  <a:srgbClr val="FFFFFF"/>
                </a:highlight>
              </a:rPr>
              <a:t>web page:</a:t>
            </a:r>
            <a:r>
              <a:rPr lang="en-US" b="0">
                <a:highlight>
                  <a:srgbClr val="FFFFFF"/>
                </a:highlight>
              </a:rPr>
              <a:t> www.pwrc.org</a:t>
            </a:r>
            <a:endParaRPr b="0">
              <a:highlight>
                <a:srgbClr val="FFFFFF"/>
              </a:highlight>
            </a:endParaRPr>
          </a:p>
          <a:p>
            <a:pPr marL="457200" marR="0" lvl="0" indent="-406400" algn="l" rtl="0">
              <a:lnSpc>
                <a:spcPct val="90000"/>
              </a:lnSpc>
              <a:spcBef>
                <a:spcPts val="0"/>
              </a:spcBef>
              <a:spcAft>
                <a:spcPts val="0"/>
              </a:spcAft>
              <a:buSzPts val="2800"/>
              <a:buChar char="•"/>
            </a:pPr>
            <a:r>
              <a:rPr lang="en-US">
                <a:highlight>
                  <a:srgbClr val="FFFFFF"/>
                </a:highlight>
              </a:rPr>
              <a:t>Email:</a:t>
            </a:r>
            <a:r>
              <a:rPr lang="en-US" b="0">
                <a:highlight>
                  <a:srgbClr val="FFFFFF"/>
                </a:highlight>
              </a:rPr>
              <a:t> info@pwrc.org</a:t>
            </a:r>
            <a:endParaRPr b="0">
              <a:highlight>
                <a:srgbClr val="FFFFFF"/>
              </a:highlight>
            </a:endParaRPr>
          </a:p>
          <a:p>
            <a:pPr marL="457200" marR="0" lvl="0" indent="-406400" algn="l" rtl="0">
              <a:lnSpc>
                <a:spcPct val="90000"/>
              </a:lnSpc>
              <a:spcBef>
                <a:spcPts val="0"/>
              </a:spcBef>
              <a:spcAft>
                <a:spcPts val="0"/>
              </a:spcAft>
              <a:buSzPts val="2800"/>
              <a:buChar char="•"/>
            </a:pPr>
            <a:r>
              <a:rPr lang="en-US">
                <a:highlight>
                  <a:srgbClr val="FFFFFF"/>
                </a:highlight>
              </a:rPr>
              <a:t>Team Captains</a:t>
            </a:r>
            <a:r>
              <a:rPr lang="en-US" b="0">
                <a:highlight>
                  <a:srgbClr val="FFFFFF"/>
                </a:highlight>
              </a:rPr>
              <a:t>: relay information to/from coaches and Board</a:t>
            </a:r>
            <a:endParaRPr b="0">
              <a:highlight>
                <a:srgbClr val="FFFFFF"/>
              </a:highlight>
            </a:endParaRPr>
          </a:p>
          <a:p>
            <a:pPr marL="457200" marR="0" lvl="0" indent="-406400" algn="l" rtl="0">
              <a:lnSpc>
                <a:spcPct val="90000"/>
              </a:lnSpc>
              <a:spcBef>
                <a:spcPts val="0"/>
              </a:spcBef>
              <a:spcAft>
                <a:spcPts val="0"/>
              </a:spcAft>
              <a:buSzPts val="2800"/>
              <a:buChar char="•"/>
            </a:pPr>
            <a:r>
              <a:rPr lang="en-US" b="0">
                <a:highlight>
                  <a:srgbClr val="FFFFFF"/>
                </a:highlight>
              </a:rPr>
              <a:t>Find us on </a:t>
            </a:r>
            <a:r>
              <a:rPr lang="en-US">
                <a:highlight>
                  <a:srgbClr val="FFFFFF"/>
                </a:highlight>
              </a:rPr>
              <a:t>Social Media:</a:t>
            </a:r>
            <a:endParaRPr>
              <a:highlight>
                <a:srgbClr val="FFFFFF"/>
              </a:highlight>
            </a:endParaRPr>
          </a:p>
          <a:p>
            <a:pPr marL="457200" marR="0" lvl="0" indent="0" algn="l" rtl="0">
              <a:lnSpc>
                <a:spcPct val="90000"/>
              </a:lnSpc>
              <a:spcBef>
                <a:spcPts val="0"/>
              </a:spcBef>
              <a:spcAft>
                <a:spcPts val="0"/>
              </a:spcAft>
              <a:buSzPts val="2800"/>
              <a:buNone/>
            </a:pPr>
            <a:r>
              <a:rPr lang="en-US">
                <a:highlight>
                  <a:srgbClr val="FFFFFF"/>
                </a:highlight>
              </a:rPr>
              <a:t>Twitter - @PW_Rowing_Club</a:t>
            </a:r>
            <a:endParaRPr>
              <a:highlight>
                <a:srgbClr val="FFFFFF"/>
              </a:highlight>
            </a:endParaRPr>
          </a:p>
          <a:p>
            <a:pPr marL="0" marR="0" lvl="0" indent="0" algn="l" rtl="0">
              <a:lnSpc>
                <a:spcPct val="90000"/>
              </a:lnSpc>
              <a:spcBef>
                <a:spcPts val="0"/>
              </a:spcBef>
              <a:spcAft>
                <a:spcPts val="0"/>
              </a:spcAft>
              <a:buSzPts val="2800"/>
              <a:buNone/>
            </a:pPr>
            <a:r>
              <a:rPr lang="en-US">
                <a:highlight>
                  <a:srgbClr val="FFFFFF"/>
                </a:highlight>
              </a:rPr>
              <a:t>      Facebook - Prince William Rowing Club</a:t>
            </a:r>
            <a:endParaRPr>
              <a:highlight>
                <a:srgbClr val="FFFFFF"/>
              </a:highlight>
            </a:endParaRPr>
          </a:p>
          <a:p>
            <a:pPr marL="0" marR="0" lvl="0" indent="0" algn="l" rtl="0">
              <a:lnSpc>
                <a:spcPct val="90000"/>
              </a:lnSpc>
              <a:spcBef>
                <a:spcPts val="0"/>
              </a:spcBef>
              <a:spcAft>
                <a:spcPts val="0"/>
              </a:spcAft>
              <a:buSzPts val="2800"/>
              <a:buNone/>
            </a:pPr>
            <a:r>
              <a:rPr lang="en-US">
                <a:highlight>
                  <a:srgbClr val="FFFFFF"/>
                </a:highlight>
              </a:rPr>
              <a:t>	Instagram - prince_william_rowing</a:t>
            </a:r>
            <a:endParaRPr>
              <a:highlight>
                <a:srgbClr val="FFFFFF"/>
              </a:highlight>
            </a:endParaRPr>
          </a:p>
          <a:p>
            <a:pPr marL="0" marR="0" lvl="0" indent="0" algn="l" rtl="0">
              <a:lnSpc>
                <a:spcPct val="90000"/>
              </a:lnSpc>
              <a:spcBef>
                <a:spcPts val="0"/>
              </a:spcBef>
              <a:spcAft>
                <a:spcPts val="0"/>
              </a:spcAft>
              <a:buSzPts val="2800"/>
              <a:buNone/>
            </a:pPr>
            <a:endParaRPr b="0">
              <a:highlight>
                <a:schemeClr val="lt1"/>
              </a:highlight>
            </a:endParaRPr>
          </a:p>
          <a:p>
            <a:pPr marL="457200" marR="0" lvl="0" indent="0" algn="l" rtl="0">
              <a:lnSpc>
                <a:spcPct val="90000"/>
              </a:lnSpc>
              <a:spcBef>
                <a:spcPts val="0"/>
              </a:spcBef>
              <a:spcAft>
                <a:spcPts val="0"/>
              </a:spcAft>
              <a:buSzPts val="2800"/>
              <a:buNone/>
            </a:pPr>
            <a:endParaRPr b="0">
              <a:highlight>
                <a:schemeClr val="lt1"/>
              </a:highlight>
            </a:endParaRPr>
          </a:p>
        </p:txBody>
      </p:sp>
      <p:sp>
        <p:nvSpPr>
          <p:cNvPr id="156" name="Google Shape;156;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body" idx="1"/>
          </p:nvPr>
        </p:nvSpPr>
        <p:spPr>
          <a:xfrm>
            <a:off x="633800" y="1369500"/>
            <a:ext cx="8039700" cy="439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None/>
            </a:pPr>
            <a:r>
              <a:rPr lang="en-US" sz="2800" b="1" i="0" u="none" strike="noStrike" cap="none">
                <a:solidFill>
                  <a:schemeClr val="dk1"/>
                </a:solidFill>
                <a:latin typeface="Calibri"/>
                <a:ea typeface="Calibri"/>
                <a:cs typeface="Calibri"/>
                <a:sym typeface="Calibri"/>
              </a:rPr>
              <a:t>Learn to Row &amp; Novice </a:t>
            </a:r>
            <a:r>
              <a:rPr lang="en-US" sz="28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Camp</a:t>
            </a:r>
            <a:endParaRPr/>
          </a:p>
          <a:p>
            <a:pPr marL="685800" marR="0" lvl="1" indent="-234950" algn="l" rtl="0">
              <a:lnSpc>
                <a:spcPct val="90000"/>
              </a:lnSpc>
              <a:spcBef>
                <a:spcPts val="500"/>
              </a:spcBef>
              <a:spcAft>
                <a:spcPts val="0"/>
              </a:spcAft>
              <a:buClr>
                <a:schemeClr val="dk1"/>
              </a:buClr>
              <a:buSzPts val="2500"/>
              <a:buFont typeface="Arial"/>
              <a:buChar char="•"/>
            </a:pPr>
            <a:r>
              <a:rPr lang="en-US" sz="2500"/>
              <a:t>Introduction to our program</a:t>
            </a:r>
            <a:endParaRPr sz="2500"/>
          </a:p>
          <a:p>
            <a:pPr marL="685800" marR="0" lvl="1" indent="-234950" algn="l" rtl="0">
              <a:lnSpc>
                <a:spcPct val="90000"/>
              </a:lnSpc>
              <a:spcBef>
                <a:spcPts val="500"/>
              </a:spcBef>
              <a:spcAft>
                <a:spcPts val="0"/>
              </a:spcAft>
              <a:buClr>
                <a:schemeClr val="dk1"/>
              </a:buClr>
              <a:buSzPts val="2500"/>
              <a:buFont typeface="Arial"/>
              <a:buChar char="•"/>
            </a:pPr>
            <a:r>
              <a:rPr lang="en-US" sz="2500"/>
              <a:t>Flyers a</a:t>
            </a:r>
            <a:r>
              <a:rPr lang="en-US" sz="2500" b="0" i="0" u="none" strike="noStrike" cap="none">
                <a:solidFill>
                  <a:schemeClr val="dk1"/>
                </a:solidFill>
                <a:latin typeface="Calibri"/>
                <a:ea typeface="Calibri"/>
                <a:cs typeface="Calibri"/>
                <a:sym typeface="Calibri"/>
              </a:rPr>
              <a:t>vailable</a:t>
            </a:r>
            <a:r>
              <a:rPr lang="en-US" sz="2500"/>
              <a:t>, </a:t>
            </a:r>
            <a:r>
              <a:rPr lang="en-US" sz="2500" b="0" i="0" u="none" strike="noStrike" cap="none">
                <a:solidFill>
                  <a:schemeClr val="dk1"/>
                </a:solidFill>
                <a:latin typeface="Calibri"/>
                <a:ea typeface="Calibri"/>
                <a:cs typeface="Calibri"/>
                <a:sym typeface="Calibri"/>
              </a:rPr>
              <a:t>downloadable from the website, </a:t>
            </a:r>
            <a:r>
              <a:rPr lang="en-US" sz="2500"/>
              <a:t>images can be shared from social media.</a:t>
            </a:r>
            <a:endParaRPr sz="2500"/>
          </a:p>
          <a:p>
            <a:pPr marL="685800" marR="0" lvl="1" indent="-234950" algn="l" rtl="0">
              <a:lnSpc>
                <a:spcPct val="90000"/>
              </a:lnSpc>
              <a:spcBef>
                <a:spcPts val="50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Members and coaches are encouraged to post flyers</a:t>
            </a:r>
            <a:endParaRPr sz="2500"/>
          </a:p>
          <a:p>
            <a:pPr marL="685800" marR="0" lvl="1" indent="-234950" algn="l" rtl="0">
              <a:lnSpc>
                <a:spcPct val="90000"/>
              </a:lnSpc>
              <a:spcBef>
                <a:spcPts val="50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Those involved with local HS teams</a:t>
            </a:r>
            <a:r>
              <a:rPr lang="en-US" sz="2500" b="0" i="0" u="none" strike="noStrike" cap="none">
                <a:solidFill>
                  <a:srgbClr val="FF0000"/>
                </a:solidFill>
                <a:latin typeface="Calibri"/>
                <a:ea typeface="Calibri"/>
                <a:cs typeface="Calibri"/>
                <a:sym typeface="Calibri"/>
              </a:rPr>
              <a:t> </a:t>
            </a:r>
            <a:r>
              <a:rPr lang="en-US" sz="2500" b="0" i="0" u="none" strike="noStrike" cap="none">
                <a:solidFill>
                  <a:srgbClr val="000000"/>
                </a:solidFill>
                <a:latin typeface="Calibri"/>
                <a:ea typeface="Calibri"/>
                <a:cs typeface="Calibri"/>
                <a:sym typeface="Calibri"/>
              </a:rPr>
              <a:t>– </a:t>
            </a:r>
            <a:r>
              <a:rPr lang="en-US" sz="2500">
                <a:solidFill>
                  <a:srgbClr val="000000"/>
                </a:solidFill>
              </a:rPr>
              <a:t>speak</a:t>
            </a:r>
            <a:r>
              <a:rPr lang="en-US" sz="2500" b="0" i="0" u="none" strike="noStrike" cap="none">
                <a:solidFill>
                  <a:srgbClr val="000000"/>
                </a:solidFill>
              </a:rPr>
              <a:t> to your crew parents about </a:t>
            </a:r>
            <a:r>
              <a:rPr lang="en-US" sz="2500">
                <a:solidFill>
                  <a:srgbClr val="000000"/>
                </a:solidFill>
              </a:rPr>
              <a:t>PWRC; many of our rowers were crew parents first.</a:t>
            </a:r>
            <a:endParaRPr sz="2500">
              <a:solidFill>
                <a:srgbClr val="000000"/>
              </a:solidFill>
            </a:endParaRPr>
          </a:p>
          <a:p>
            <a:pPr marL="685800" marR="0" lvl="1" indent="-234950" algn="l" rtl="0">
              <a:lnSpc>
                <a:spcPct val="90000"/>
              </a:lnSpc>
              <a:spcBef>
                <a:spcPts val="50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Share Facebook events with your </a:t>
            </a:r>
            <a:r>
              <a:rPr lang="en-US" sz="2500"/>
              <a:t>f</a:t>
            </a:r>
            <a:r>
              <a:rPr lang="en-US" sz="2500" b="0" i="0" u="none" strike="noStrike" cap="none">
                <a:solidFill>
                  <a:schemeClr val="dk1"/>
                </a:solidFill>
                <a:latin typeface="Calibri"/>
                <a:ea typeface="Calibri"/>
                <a:cs typeface="Calibri"/>
                <a:sym typeface="Calibri"/>
              </a:rPr>
              <a:t>riends</a:t>
            </a:r>
            <a:endParaRPr sz="2500"/>
          </a:p>
          <a:p>
            <a:pPr marL="0" marR="0" lvl="0" indent="0" algn="l" rtl="0">
              <a:lnSpc>
                <a:spcPct val="90000"/>
              </a:lnSpc>
              <a:spcBef>
                <a:spcPts val="1000"/>
              </a:spcBef>
              <a:spcAft>
                <a:spcPts val="0"/>
              </a:spcAft>
              <a:buSzPts val="2800"/>
              <a:buNone/>
            </a:pPr>
            <a:r>
              <a:rPr lang="en-US" sz="2900" b="1" i="0" u="none" strike="noStrike" cap="none">
                <a:solidFill>
                  <a:schemeClr val="dk1"/>
                </a:solidFill>
                <a:latin typeface="Calibri"/>
                <a:ea typeface="Calibri"/>
                <a:cs typeface="Calibri"/>
                <a:sym typeface="Calibri"/>
              </a:rPr>
              <a:t>Invite a friend!</a:t>
            </a:r>
            <a:endParaRPr sz="2900"/>
          </a:p>
          <a:p>
            <a:pPr marL="685800" marR="0" lvl="1" indent="-234950" algn="l" rtl="0">
              <a:lnSpc>
                <a:spcPct val="90000"/>
              </a:lnSpc>
              <a:spcBef>
                <a:spcPts val="50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Our strongest marketing is from our members</a:t>
            </a:r>
            <a:r>
              <a:rPr lang="en-US" sz="2500"/>
              <a:t>.</a:t>
            </a:r>
            <a:endParaRPr sz="2500"/>
          </a:p>
          <a:p>
            <a:pPr marL="685800" marR="0" lvl="1" indent="-234950" algn="l" rtl="0">
              <a:lnSpc>
                <a:spcPct val="90000"/>
              </a:lnSpc>
              <a:spcBef>
                <a:spcPts val="50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Wear your PWRC gear</a:t>
            </a:r>
            <a:endParaRPr sz="2500"/>
          </a:p>
        </p:txBody>
      </p:sp>
      <p:sp>
        <p:nvSpPr>
          <p:cNvPr id="162" name="Google Shape;162;p12"/>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Marketing </a:t>
            </a:r>
            <a:r>
              <a:rPr lang="en-US" sz="3600" b="1" i="0" u="none" strike="noStrike" cap="none">
                <a:solidFill>
                  <a:schemeClr val="dk1"/>
                </a:solidFill>
                <a:latin typeface="Arial"/>
                <a:ea typeface="Arial"/>
                <a:cs typeface="Arial"/>
                <a:sym typeface="Arial"/>
              </a:rPr>
              <a:t>(</a:t>
            </a:r>
            <a:r>
              <a:rPr lang="en-US" sz="3600">
                <a:solidFill>
                  <a:schemeClr val="dk1"/>
                </a:solidFill>
              </a:rPr>
              <a:t>Chris</a:t>
            </a:r>
            <a:r>
              <a:rPr lang="en-US" sz="3600" b="1" i="0" u="none" strike="noStrike" cap="none">
                <a:solidFill>
                  <a:schemeClr val="dk1"/>
                </a:solidFill>
                <a:latin typeface="Arial"/>
                <a:ea typeface="Arial"/>
                <a:cs typeface="Arial"/>
                <a:sym typeface="Arial"/>
              </a:rPr>
              <a:t>)</a:t>
            </a:r>
            <a:endParaRPr sz="3600" b="1" i="0" u="none" strike="noStrike" cap="none">
              <a:solidFill>
                <a:srgbClr val="7E0000"/>
              </a:solidFill>
              <a:latin typeface="Arial"/>
              <a:ea typeface="Arial"/>
              <a:cs typeface="Arial"/>
              <a:sym typeface="Arial"/>
            </a:endParaRPr>
          </a:p>
        </p:txBody>
      </p:sp>
      <p:sp>
        <p:nvSpPr>
          <p:cNvPr id="163" name="Google Shape;16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body" idx="1"/>
          </p:nvPr>
        </p:nvSpPr>
        <p:spPr>
          <a:xfrm>
            <a:off x="550636" y="1806673"/>
            <a:ext cx="8210700" cy="3780000"/>
          </a:xfrm>
          <a:prstGeom prst="rect">
            <a:avLst/>
          </a:prstGeom>
          <a:solidFill>
            <a:srgbClr val="FFFFFF"/>
          </a:solid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April </a:t>
            </a:r>
            <a:r>
              <a:rPr lang="en-US"/>
              <a:t>7</a:t>
            </a:r>
            <a:r>
              <a:rPr lang="en-US" sz="2800" b="1" i="0" u="none" strike="noStrike" cap="none">
                <a:solidFill>
                  <a:schemeClr val="dk1"/>
                </a:solidFill>
                <a:latin typeface="Calibri"/>
                <a:ea typeface="Calibri"/>
                <a:cs typeface="Calibri"/>
                <a:sym typeface="Calibri"/>
              </a:rPr>
              <a:t> (Sun) – Learn To Row #1, 1-3 PM</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April </a:t>
            </a:r>
            <a:r>
              <a:rPr lang="en-US"/>
              <a:t>21</a:t>
            </a:r>
            <a:r>
              <a:rPr lang="en-US" sz="2800" b="1" i="0" u="none" strike="noStrike" cap="none">
                <a:solidFill>
                  <a:schemeClr val="dk1"/>
                </a:solidFill>
                <a:latin typeface="Calibri"/>
                <a:ea typeface="Calibri"/>
                <a:cs typeface="Calibri"/>
                <a:sym typeface="Calibri"/>
              </a:rPr>
              <a:t> (Sun) – Learn To Row #2, 1-3 PM</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May </a:t>
            </a:r>
            <a:r>
              <a:rPr lang="en-US"/>
              <a:t>5</a:t>
            </a:r>
            <a:r>
              <a:rPr lang="en-US" sz="2800" b="1" i="0" u="none" strike="noStrike" cap="none">
                <a:solidFill>
                  <a:schemeClr val="dk1"/>
                </a:solidFill>
                <a:latin typeface="Calibri"/>
                <a:ea typeface="Calibri"/>
                <a:cs typeface="Calibri"/>
                <a:sym typeface="Calibri"/>
              </a:rPr>
              <a:t> (Sun) – Learn To Row #3, 1-3 PM</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May </a:t>
            </a:r>
            <a:r>
              <a:rPr lang="en-US"/>
              <a:t>21 - Jun 1</a:t>
            </a:r>
            <a:r>
              <a:rPr lang="en-US" sz="2800" b="1" i="0" u="none" strike="noStrike" cap="none">
                <a:solidFill>
                  <a:schemeClr val="dk1"/>
                </a:solidFill>
                <a:latin typeface="Calibri"/>
                <a:ea typeface="Calibri"/>
                <a:cs typeface="Calibri"/>
                <a:sym typeface="Calibri"/>
              </a:rPr>
              <a:t> (T/Th/Sat) – Adult Novice Camp</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April/May </a:t>
            </a:r>
            <a:r>
              <a:rPr lang="en-US"/>
              <a:t>(Sundays) </a:t>
            </a:r>
            <a:r>
              <a:rPr lang="en-US" sz="2800" b="1" i="0" u="none" strike="noStrike" cap="none">
                <a:solidFill>
                  <a:schemeClr val="dk1"/>
                </a:solidFill>
                <a:latin typeface="Calibri"/>
                <a:ea typeface="Calibri"/>
                <a:cs typeface="Calibri"/>
                <a:sym typeface="Calibri"/>
              </a:rPr>
              <a:t>– spring sessions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June </a:t>
            </a:r>
            <a:r>
              <a:rPr lang="en-US"/>
              <a:t>1</a:t>
            </a:r>
            <a:r>
              <a:rPr lang="en-US" sz="2800" b="1" i="0" u="none" strike="noStrike" cap="none">
                <a:solidFill>
                  <a:schemeClr val="dk1"/>
                </a:solidFill>
                <a:latin typeface="Calibri"/>
                <a:ea typeface="Calibri"/>
                <a:cs typeface="Calibri"/>
                <a:sym typeface="Calibri"/>
              </a:rPr>
              <a:t> (Sat) – First day of </a:t>
            </a:r>
            <a:r>
              <a:rPr lang="en-US"/>
              <a:t>season</a:t>
            </a:r>
            <a:endParaRPr/>
          </a:p>
          <a:p>
            <a:pPr marL="228600" marR="0" lvl="0" indent="-228600" algn="l" rtl="0">
              <a:lnSpc>
                <a:spcPct val="90000"/>
              </a:lnSpc>
              <a:spcBef>
                <a:spcPts val="1000"/>
              </a:spcBef>
              <a:spcAft>
                <a:spcPts val="0"/>
              </a:spcAft>
              <a:buClr>
                <a:schemeClr val="dk1"/>
              </a:buClr>
              <a:buSzPts val="2800"/>
              <a:buFont typeface="Arial"/>
              <a:buChar char="•"/>
            </a:pPr>
            <a:r>
              <a:rPr lang="en-US">
                <a:highlight>
                  <a:schemeClr val="lt1"/>
                </a:highlight>
              </a:rPr>
              <a:t>See the Google Calendar on the web page for all dates</a:t>
            </a:r>
            <a:endParaRPr>
              <a:highlight>
                <a:schemeClr val="lt1"/>
              </a:highlight>
            </a:endParaRPr>
          </a:p>
        </p:txBody>
      </p:sp>
      <p:sp>
        <p:nvSpPr>
          <p:cNvPr id="169" name="Google Shape;169;p13"/>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endParaRPr/>
          </a:p>
          <a:p>
            <a:pPr marL="0" marR="0" lvl="0" indent="0" algn="ctr" rtl="0">
              <a:lnSpc>
                <a:spcPct val="90000"/>
              </a:lnSpc>
              <a:spcBef>
                <a:spcPts val="0"/>
              </a:spcBef>
              <a:spcAft>
                <a:spcPts val="0"/>
              </a:spcAft>
              <a:buClr>
                <a:srgbClr val="7E0000"/>
              </a:buClr>
              <a:buSzPts val="1400"/>
              <a:buFont typeface="Arial"/>
              <a:buNone/>
            </a:pPr>
            <a:endParaRPr/>
          </a:p>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20</a:t>
            </a:r>
            <a:r>
              <a:rPr lang="en-US"/>
              <a:t>24</a:t>
            </a:r>
            <a:r>
              <a:rPr lang="en-US" sz="5100" b="1" i="0" u="none" strike="noStrike" cap="none">
                <a:solidFill>
                  <a:srgbClr val="7E0000"/>
                </a:solidFill>
                <a:latin typeface="Arial"/>
                <a:ea typeface="Arial"/>
                <a:cs typeface="Arial"/>
                <a:sym typeface="Arial"/>
              </a:rPr>
              <a:t> Calendar – Important Spring Dates</a:t>
            </a:r>
            <a:endParaRPr sz="3200" b="1" i="0" u="none" strike="noStrike" cap="none">
              <a:solidFill>
                <a:srgbClr val="7E0000"/>
              </a:solidFill>
              <a:latin typeface="Arial"/>
              <a:ea typeface="Arial"/>
              <a:cs typeface="Arial"/>
              <a:sym typeface="Arial"/>
            </a:endParaRPr>
          </a:p>
        </p:txBody>
      </p:sp>
      <p:sp>
        <p:nvSpPr>
          <p:cNvPr id="170" name="Google Shape;170;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171" name="Google Shape;171;p13"/>
          <p:cNvSpPr/>
          <p:nvPr/>
        </p:nvSpPr>
        <p:spPr>
          <a:xfrm>
            <a:off x="2254886" y="5169812"/>
            <a:ext cx="1769700" cy="1469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 name="Google Shape;172;p13"/>
          <p:cNvPicPr preferRelativeResize="0"/>
          <p:nvPr/>
        </p:nvPicPr>
        <p:blipFill rotWithShape="1">
          <a:blip r:embed="rId3">
            <a:alphaModFix/>
          </a:blip>
          <a:srcRect/>
          <a:stretch/>
        </p:blipFill>
        <p:spPr>
          <a:xfrm>
            <a:off x="6991636" y="2080637"/>
            <a:ext cx="1769700" cy="146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0" y="0"/>
            <a:ext cx="9144000" cy="12270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Budget Highlights </a:t>
            </a:r>
            <a:r>
              <a:rPr lang="en-US" sz="3200" b="1" i="0" u="none" strike="noStrike" cap="none">
                <a:solidFill>
                  <a:schemeClr val="dk1"/>
                </a:solidFill>
                <a:latin typeface="Arial"/>
                <a:ea typeface="Arial"/>
                <a:cs typeface="Arial"/>
                <a:sym typeface="Arial"/>
              </a:rPr>
              <a:t>(</a:t>
            </a:r>
            <a:r>
              <a:rPr lang="en-US" sz="3200">
                <a:solidFill>
                  <a:schemeClr val="dk1"/>
                </a:solidFill>
              </a:rPr>
              <a:t>Dorothy</a:t>
            </a:r>
            <a:r>
              <a:rPr lang="en-US" sz="3200" b="1" i="0" u="none" strike="noStrike" cap="none">
                <a:solidFill>
                  <a:schemeClr val="dk1"/>
                </a:solidFill>
                <a:latin typeface="Arial"/>
                <a:ea typeface="Arial"/>
                <a:cs typeface="Arial"/>
                <a:sym typeface="Arial"/>
              </a:rPr>
              <a:t>)</a:t>
            </a:r>
            <a:endParaRPr sz="3200" b="1" i="0" u="none" strike="noStrike" cap="none">
              <a:solidFill>
                <a:schemeClr val="dk1"/>
              </a:solidFill>
              <a:latin typeface="Arial"/>
              <a:ea typeface="Arial"/>
              <a:cs typeface="Arial"/>
              <a:sym typeface="Arial"/>
            </a:endParaRPr>
          </a:p>
        </p:txBody>
      </p:sp>
      <p:sp>
        <p:nvSpPr>
          <p:cNvPr id="178" name="Google Shape;17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179" name="Google Shape;179;p14"/>
          <p:cNvSpPr txBox="1"/>
          <p:nvPr/>
        </p:nvSpPr>
        <p:spPr>
          <a:xfrm>
            <a:off x="274500" y="1090475"/>
            <a:ext cx="8595000" cy="5631000"/>
          </a:xfrm>
          <a:prstGeom prst="rect">
            <a:avLst/>
          </a:prstGeom>
          <a:solidFill>
            <a:srgbClr val="FFFFFF"/>
          </a:solid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Season Dues</a:t>
            </a:r>
            <a:endParaRPr sz="1900" b="1" i="0" u="none" strike="noStrike" cap="none">
              <a:solidFill>
                <a:srgbClr val="000000"/>
              </a:solidFill>
              <a:highlight>
                <a:srgbClr val="FFFFFF"/>
              </a:highlight>
              <a:latin typeface="Calibri"/>
              <a:ea typeface="Calibri"/>
              <a:cs typeface="Calibri"/>
              <a:sym typeface="Calibri"/>
            </a:endParaRPr>
          </a:p>
          <a:p>
            <a:pPr marL="685800" marR="0" lvl="1" indent="-209550" algn="l" rtl="0">
              <a:lnSpc>
                <a:spcPct val="90000"/>
              </a:lnSpc>
              <a:spcBef>
                <a:spcPts val="500"/>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$7</a:t>
            </a:r>
            <a:r>
              <a:rPr lang="en-US" sz="2100">
                <a:latin typeface="Calibri"/>
                <a:ea typeface="Calibri"/>
                <a:cs typeface="Calibri"/>
                <a:sym typeface="Calibri"/>
              </a:rPr>
              <a:t>40</a:t>
            </a:r>
            <a:r>
              <a:rPr lang="en-US" sz="2100" b="0" i="0" u="none" strike="noStrike" cap="none">
                <a:solidFill>
                  <a:srgbClr val="000000"/>
                </a:solidFill>
                <a:latin typeface="Calibri"/>
                <a:ea typeface="Calibri"/>
                <a:cs typeface="Calibri"/>
                <a:sym typeface="Calibri"/>
              </a:rPr>
              <a:t> Racing Men/Racing Women/Inter</a:t>
            </a:r>
            <a:r>
              <a:rPr lang="en-US" sz="2100">
                <a:latin typeface="Calibri"/>
                <a:ea typeface="Calibri"/>
                <a:cs typeface="Calibri"/>
                <a:sym typeface="Calibri"/>
              </a:rPr>
              <a:t>mediate/Sculling</a:t>
            </a:r>
            <a:endParaRPr sz="1700" b="0" i="0" u="none" strike="noStrike" cap="none">
              <a:solidFill>
                <a:srgbClr val="000000"/>
              </a:solidFill>
              <a:latin typeface="Calibri"/>
              <a:ea typeface="Calibri"/>
              <a:cs typeface="Calibri"/>
              <a:sym typeface="Calibri"/>
            </a:endParaRPr>
          </a:p>
          <a:p>
            <a:pPr marL="1143000" marR="0" lvl="2" indent="-184150" algn="l" rtl="0">
              <a:lnSpc>
                <a:spcPct val="90000"/>
              </a:lnSpc>
              <a:spcBef>
                <a:spcPts val="500"/>
              </a:spcBef>
              <a:spcAft>
                <a:spcPts val="0"/>
              </a:spcAft>
              <a:buClr>
                <a:srgbClr val="000000"/>
              </a:buClr>
              <a:buSzPts val="1700"/>
              <a:buFont typeface="Arial"/>
              <a:buChar char="•"/>
            </a:pPr>
            <a:r>
              <a:rPr lang="en-US" sz="1700">
                <a:latin typeface="Calibri"/>
                <a:ea typeface="Calibri"/>
                <a:cs typeface="Calibri"/>
                <a:sym typeface="Calibri"/>
              </a:rPr>
              <a:t>Everyone going until the end of September, NO ONE except HOCR boats gets extra fall weekday rows</a:t>
            </a:r>
            <a:endParaRPr sz="1700">
              <a:latin typeface="Calibri"/>
              <a:ea typeface="Calibri"/>
              <a:cs typeface="Calibri"/>
              <a:sym typeface="Calibri"/>
            </a:endParaRPr>
          </a:p>
          <a:p>
            <a:pPr marL="1143000" marR="0" lvl="2" indent="-184150" algn="l" rtl="0">
              <a:lnSpc>
                <a:spcPct val="90000"/>
              </a:lnSpc>
              <a:spcBef>
                <a:spcPts val="500"/>
              </a:spcBef>
              <a:spcAft>
                <a:spcPts val="0"/>
              </a:spcAft>
              <a:buClr>
                <a:srgbClr val="000000"/>
              </a:buClr>
              <a:buSzPts val="1700"/>
              <a:buFont typeface="Arial"/>
              <a:buChar char="•"/>
            </a:pPr>
            <a:r>
              <a:rPr lang="en-US" sz="1700" b="0" i="0" u="none" strike="noStrike" cap="none">
                <a:solidFill>
                  <a:srgbClr val="000000"/>
                </a:solidFill>
                <a:latin typeface="Calibri"/>
                <a:ea typeface="Calibri"/>
                <a:cs typeface="Calibri"/>
                <a:sym typeface="Calibri"/>
              </a:rPr>
              <a:t>Preseason rowing charged per session using punch card option</a:t>
            </a:r>
            <a:endParaRPr sz="2100" b="0" i="0" u="none" strike="noStrike" cap="none">
              <a:solidFill>
                <a:srgbClr val="000000"/>
              </a:solidFill>
              <a:latin typeface="Calibri"/>
              <a:ea typeface="Calibri"/>
              <a:cs typeface="Calibri"/>
              <a:sym typeface="Calibri"/>
            </a:endParaRPr>
          </a:p>
          <a:p>
            <a:pPr marL="685800" marR="0" lvl="1" indent="-209550" algn="l" rtl="0">
              <a:lnSpc>
                <a:spcPct val="90000"/>
              </a:lnSpc>
              <a:spcBef>
                <a:spcPts val="500"/>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a:t>
            </a:r>
            <a:r>
              <a:rPr lang="en-US" sz="2100">
                <a:latin typeface="Calibri"/>
                <a:ea typeface="Calibri"/>
                <a:cs typeface="Calibri"/>
                <a:sym typeface="Calibri"/>
              </a:rPr>
              <a:t>715</a:t>
            </a:r>
            <a:r>
              <a:rPr lang="en-US" sz="2100" b="0" i="0" u="none" strike="noStrike" cap="none">
                <a:solidFill>
                  <a:srgbClr val="000000"/>
                </a:solidFill>
                <a:latin typeface="Calibri"/>
                <a:ea typeface="Calibri"/>
                <a:cs typeface="Calibri"/>
                <a:sym typeface="Calibri"/>
              </a:rPr>
              <a:t> Novice </a:t>
            </a:r>
            <a:endParaRPr sz="2100" b="0" i="0" u="none" strike="noStrike" cap="none">
              <a:solidFill>
                <a:srgbClr val="000000"/>
              </a:solidFill>
              <a:latin typeface="Calibri"/>
              <a:ea typeface="Calibri"/>
              <a:cs typeface="Calibri"/>
              <a:sym typeface="Calibri"/>
            </a:endParaRPr>
          </a:p>
          <a:p>
            <a:pPr marL="1143000" marR="0" lvl="2" indent="-165100" algn="l" rtl="0">
              <a:lnSpc>
                <a:spcPct val="90000"/>
              </a:lnSpc>
              <a:spcBef>
                <a:spcPts val="500"/>
              </a:spcBef>
              <a:spcAft>
                <a:spcPts val="0"/>
              </a:spcAft>
              <a:buClr>
                <a:srgbClr val="000000"/>
              </a:buClr>
              <a:buSzPts val="1700"/>
              <a:buFont typeface="Arial"/>
              <a:buChar char="•"/>
            </a:pPr>
            <a:r>
              <a:rPr lang="en-US" sz="1700" b="0" i="0" u="none" strike="noStrike" cap="none">
                <a:solidFill>
                  <a:srgbClr val="000000"/>
                </a:solidFill>
                <a:latin typeface="Calibri"/>
                <a:ea typeface="Calibri"/>
                <a:cs typeface="Calibri"/>
                <a:sym typeface="Calibri"/>
              </a:rPr>
              <a:t>$</a:t>
            </a:r>
            <a:r>
              <a:rPr lang="en-US" sz="1700" b="0" i="0" u="none" strike="noStrike" cap="none">
                <a:solidFill>
                  <a:srgbClr val="000000"/>
                </a:solidFill>
                <a:highlight>
                  <a:srgbClr val="FFFFFF"/>
                </a:highlight>
                <a:latin typeface="Calibri"/>
                <a:ea typeface="Calibri"/>
                <a:cs typeface="Calibri"/>
                <a:sym typeface="Calibri"/>
              </a:rPr>
              <a:t>6</a:t>
            </a:r>
            <a:r>
              <a:rPr lang="en-US" sz="1700">
                <a:highlight>
                  <a:srgbClr val="FFFFFF"/>
                </a:highlight>
                <a:latin typeface="Calibri"/>
                <a:ea typeface="Calibri"/>
                <a:cs typeface="Calibri"/>
                <a:sym typeface="Calibri"/>
              </a:rPr>
              <a:t>90</a:t>
            </a:r>
            <a:r>
              <a:rPr lang="en-US" sz="1700" b="0" i="0" u="none" strike="noStrike" cap="none">
                <a:solidFill>
                  <a:srgbClr val="000000"/>
                </a:solidFill>
                <a:highlight>
                  <a:srgbClr val="FFFFFF"/>
                </a:highlight>
                <a:latin typeface="Calibri"/>
                <a:ea typeface="Calibri"/>
                <a:cs typeface="Calibri"/>
                <a:sym typeface="Calibri"/>
              </a:rPr>
              <a:t> </a:t>
            </a:r>
            <a:r>
              <a:rPr lang="en-US" sz="1700" b="0" i="0" u="none" strike="noStrike" cap="none">
                <a:solidFill>
                  <a:srgbClr val="000000"/>
                </a:solidFill>
                <a:latin typeface="Calibri"/>
                <a:ea typeface="Calibri"/>
                <a:cs typeface="Calibri"/>
                <a:sym typeface="Calibri"/>
              </a:rPr>
              <a:t>for Novice Camp Graduates*</a:t>
            </a:r>
            <a:endParaRPr sz="2100" b="0" i="0" u="none" strike="noStrike" cap="none">
              <a:solidFill>
                <a:srgbClr val="000000"/>
              </a:solidFill>
              <a:latin typeface="Calibri"/>
              <a:ea typeface="Calibri"/>
              <a:cs typeface="Calibri"/>
              <a:sym typeface="Calibri"/>
            </a:endParaRPr>
          </a:p>
          <a:p>
            <a:pPr marL="685800" marR="0" lvl="1" indent="-209550" algn="l" rtl="0">
              <a:lnSpc>
                <a:spcPct val="90000"/>
              </a:lnSpc>
              <a:spcBef>
                <a:spcPts val="500"/>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$75 Associate member</a:t>
            </a:r>
            <a:endParaRPr sz="2100" b="0" i="0" u="none" strike="noStrike" cap="none">
              <a:solidFill>
                <a:srgbClr val="000000"/>
              </a:solidFill>
              <a:latin typeface="Calibri"/>
              <a:ea typeface="Calibri"/>
              <a:cs typeface="Calibri"/>
              <a:sym typeface="Calibri"/>
            </a:endParaRPr>
          </a:p>
          <a:p>
            <a:pPr marL="457200" marR="0" lvl="0" indent="0" algn="l" rtl="0">
              <a:lnSpc>
                <a:spcPct val="90000"/>
              </a:lnSpc>
              <a:spcBef>
                <a:spcPts val="100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Sculling camps</a:t>
            </a:r>
            <a:r>
              <a:rPr lang="en-US" sz="2400" b="1" i="0" u="none" strike="noStrike" cap="none">
                <a:solidFill>
                  <a:srgbClr val="000000"/>
                </a:solidFill>
                <a:latin typeface="Calibri"/>
                <a:ea typeface="Calibri"/>
                <a:cs typeface="Calibri"/>
                <a:sym typeface="Calibri"/>
              </a:rPr>
              <a:t> </a:t>
            </a:r>
            <a:endParaRPr sz="2400" b="1" i="0" u="none" strike="noStrike" cap="none">
              <a:solidFill>
                <a:srgbClr val="000000"/>
              </a:solidFill>
              <a:latin typeface="Calibri"/>
              <a:ea typeface="Calibri"/>
              <a:cs typeface="Calibri"/>
              <a:sym typeface="Calibri"/>
            </a:endParaRPr>
          </a:p>
          <a:p>
            <a:pPr marL="685800" marR="0" lvl="1" indent="-209550" algn="l" rtl="0">
              <a:lnSpc>
                <a:spcPct val="90000"/>
              </a:lnSpc>
              <a:spcBef>
                <a:spcPts val="500"/>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Non-PWRC Member $225/first session</a:t>
            </a:r>
            <a:endParaRPr sz="21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1371600" marR="0" lvl="2" indent="-336550" algn="l" rtl="0">
              <a:lnSpc>
                <a:spcPct val="90000"/>
              </a:lnSpc>
              <a:spcBef>
                <a:spcPts val="500"/>
              </a:spcBef>
              <a:spcAft>
                <a:spcPts val="0"/>
              </a:spcAft>
              <a:buClr>
                <a:srgbClr val="000000"/>
              </a:buClr>
              <a:buSzPts val="1700"/>
              <a:buFont typeface="Arial"/>
              <a:buChar char="•"/>
            </a:pPr>
            <a:r>
              <a:rPr lang="en-US" sz="1700" b="0" i="0" u="none" strike="noStrike" cap="none">
                <a:solidFill>
                  <a:srgbClr val="000000"/>
                </a:solidFill>
                <a:latin typeface="Calibri"/>
                <a:ea typeface="Calibri"/>
                <a:cs typeface="Calibri"/>
                <a:sym typeface="Calibri"/>
              </a:rPr>
              <a:t>USRowing waiver administrative processing fee</a:t>
            </a:r>
            <a:endParaRPr sz="1700" b="0" i="0" u="none" strike="noStrike" cap="none">
              <a:solidFill>
                <a:srgbClr val="000000"/>
              </a:solidFill>
              <a:latin typeface="Calibri"/>
              <a:ea typeface="Calibri"/>
              <a:cs typeface="Calibri"/>
              <a:sym typeface="Calibri"/>
            </a:endParaRPr>
          </a:p>
          <a:p>
            <a:pPr marL="1371600" marR="0" lvl="2" indent="-336550" algn="l" rtl="0">
              <a:lnSpc>
                <a:spcPct val="90000"/>
              </a:lnSpc>
              <a:spcBef>
                <a:spcPts val="500"/>
              </a:spcBef>
              <a:spcAft>
                <a:spcPts val="0"/>
              </a:spcAft>
              <a:buClr>
                <a:srgbClr val="000000"/>
              </a:buClr>
              <a:buSzPts val="1700"/>
              <a:buFont typeface="Arial"/>
              <a:buChar char="•"/>
            </a:pPr>
            <a:r>
              <a:rPr lang="en-US" sz="1700" b="0" i="0" u="none" strike="noStrike" cap="none">
                <a:solidFill>
                  <a:srgbClr val="000000"/>
                </a:solidFill>
                <a:latin typeface="Calibri"/>
                <a:ea typeface="Calibri"/>
                <a:cs typeface="Calibri"/>
                <a:sym typeface="Calibri"/>
              </a:rPr>
              <a:t>Rower’s basic membership fee ($20) is covered by PWRC</a:t>
            </a:r>
            <a:endParaRPr sz="17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685800" marR="0" lvl="1" indent="-209550" algn="l" rtl="0">
              <a:lnSpc>
                <a:spcPct val="90000"/>
              </a:lnSpc>
              <a:spcBef>
                <a:spcPts val="500"/>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PWRC Member  $175/session</a:t>
            </a:r>
            <a:r>
              <a:rPr lang="en-US" sz="2100" b="0" i="0" u="none" strike="noStrike" cap="none">
                <a:solidFill>
                  <a:srgbClr val="000000"/>
                </a:solidFill>
                <a:latin typeface="Calibri"/>
                <a:ea typeface="Calibri"/>
                <a:cs typeface="Calibri"/>
                <a:sym typeface="Calibri"/>
              </a:rPr>
              <a:t>*</a:t>
            </a:r>
            <a:br>
              <a:rPr lang="en-US" sz="2100" b="0" i="0" u="none" strike="noStrike" cap="none">
                <a:solidFill>
                  <a:srgbClr val="000000"/>
                </a:solidFill>
                <a:latin typeface="Calibri"/>
                <a:ea typeface="Calibri"/>
                <a:cs typeface="Calibri"/>
                <a:sym typeface="Calibri"/>
              </a:rPr>
            </a:br>
            <a:endParaRPr sz="300" b="0" i="0" u="none" strike="noStrike" cap="none">
              <a:solidFill>
                <a:srgbClr val="000000"/>
              </a:solidFill>
              <a:latin typeface="Calibri"/>
              <a:ea typeface="Calibri"/>
              <a:cs typeface="Calibri"/>
              <a:sym typeface="Calibri"/>
            </a:endParaRPr>
          </a:p>
          <a:p>
            <a:pPr marL="457200" marR="0" lvl="1" indent="0" algn="l" rtl="0">
              <a:lnSpc>
                <a:spcPct val="90000"/>
              </a:lnSpc>
              <a:spcBef>
                <a:spcPts val="50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Novice Camp - $150</a:t>
            </a:r>
            <a:endParaRPr sz="1900" b="0" i="0" u="none" strike="noStrike" cap="none">
              <a:solidFill>
                <a:srgbClr val="000000"/>
              </a:solidFill>
              <a:latin typeface="Calibri"/>
              <a:ea typeface="Calibri"/>
              <a:cs typeface="Calibri"/>
              <a:sym typeface="Calibri"/>
            </a:endParaRPr>
          </a:p>
          <a:p>
            <a:pPr marL="457200" marR="0" lvl="1" indent="0" algn="l" rtl="0">
              <a:lnSpc>
                <a:spcPct val="90000"/>
              </a:lnSpc>
              <a:spcBef>
                <a:spcPts val="500"/>
              </a:spcBef>
              <a:spcAft>
                <a:spcPts val="0"/>
              </a:spcAft>
              <a:buClr>
                <a:srgbClr val="000000"/>
              </a:buClr>
              <a:buSzPts val="2100"/>
              <a:buFont typeface="Arial"/>
              <a:buNone/>
            </a:pPr>
            <a:endParaRPr sz="2100">
              <a:latin typeface="Calibri"/>
              <a:ea typeface="Calibri"/>
              <a:cs typeface="Calibri"/>
              <a:sym typeface="Calibri"/>
            </a:endParaRPr>
          </a:p>
          <a:p>
            <a:pPr marL="457200" marR="0" lvl="1" indent="0" algn="l" rtl="0">
              <a:lnSpc>
                <a:spcPct val="90000"/>
              </a:lnSpc>
              <a:spcBef>
                <a:spcPts val="500"/>
              </a:spcBef>
              <a:spcAft>
                <a:spcPts val="0"/>
              </a:spcAft>
              <a:buClr>
                <a:srgbClr val="000000"/>
              </a:buClr>
              <a:buSzPts val="2100"/>
              <a:buFont typeface="Arial"/>
              <a:buNone/>
            </a:pPr>
            <a:r>
              <a:rPr lang="en-US" sz="1800">
                <a:latin typeface="Calibri"/>
                <a:ea typeface="Calibri"/>
                <a:cs typeface="Calibri"/>
                <a:sym typeface="Calibri"/>
              </a:rPr>
              <a:t>*Novice camp grads and PWRC members will get discount codes in order to get those prices</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06a2785769_0_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186" name="Google Shape;186;g206a2785769_0_7"/>
          <p:cNvSpPr txBox="1">
            <a:spLocks noGrp="1"/>
          </p:cNvSpPr>
          <p:nvPr>
            <p:ph type="title"/>
          </p:nvPr>
        </p:nvSpPr>
        <p:spPr>
          <a:xfrm>
            <a:off x="0" y="0"/>
            <a:ext cx="9144000" cy="1227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400"/>
              <a:buNone/>
            </a:pPr>
            <a:r>
              <a:rPr lang="en-US"/>
              <a:t>Dues and Don’ts</a:t>
            </a:r>
            <a:endParaRPr/>
          </a:p>
        </p:txBody>
      </p:sp>
      <p:sp>
        <p:nvSpPr>
          <p:cNvPr id="187" name="Google Shape;187;g206a2785769_0_7"/>
          <p:cNvSpPr txBox="1">
            <a:spLocks noGrp="1"/>
          </p:cNvSpPr>
          <p:nvPr>
            <p:ph type="body" idx="1"/>
          </p:nvPr>
        </p:nvSpPr>
        <p:spPr>
          <a:xfrm>
            <a:off x="0" y="1024982"/>
            <a:ext cx="9144000" cy="56310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1000"/>
              </a:spcBef>
              <a:spcAft>
                <a:spcPts val="0"/>
              </a:spcAft>
              <a:buSzPts val="2800"/>
              <a:buNone/>
            </a:pPr>
            <a:r>
              <a:rPr lang="en-US" sz="2700"/>
              <a:t>Dues Include:</a:t>
            </a:r>
            <a:endParaRPr sz="2700"/>
          </a:p>
          <a:p>
            <a:pPr marL="1371600" lvl="0" indent="-381000" algn="l" rtl="0">
              <a:lnSpc>
                <a:spcPct val="90000"/>
              </a:lnSpc>
              <a:spcBef>
                <a:spcPts val="1000"/>
              </a:spcBef>
              <a:spcAft>
                <a:spcPts val="0"/>
              </a:spcAft>
              <a:buSzPts val="2400"/>
              <a:buChar char="•"/>
            </a:pPr>
            <a:r>
              <a:rPr lang="en-US" sz="2400" b="0"/>
              <a:t>65 coached practice sessions</a:t>
            </a:r>
            <a:endParaRPr sz="2400" b="0"/>
          </a:p>
          <a:p>
            <a:pPr marL="2286000" lvl="1" indent="-355600" algn="l" rtl="0">
              <a:lnSpc>
                <a:spcPct val="90000"/>
              </a:lnSpc>
              <a:spcBef>
                <a:spcPts val="0"/>
              </a:spcBef>
              <a:spcAft>
                <a:spcPts val="0"/>
              </a:spcAft>
              <a:buSzPts val="2000"/>
              <a:buChar char="•"/>
            </a:pPr>
            <a:r>
              <a:rPr lang="en-US" sz="2000" b="0"/>
              <a:t>3x/week </a:t>
            </a:r>
            <a:r>
              <a:rPr lang="en-US" sz="2000"/>
              <a:t>June-September</a:t>
            </a:r>
            <a:r>
              <a:rPr lang="en-US" sz="2000" b="0"/>
              <a:t>, weekends only </a:t>
            </a:r>
            <a:r>
              <a:rPr lang="en-US" sz="2000"/>
              <a:t>October-November</a:t>
            </a:r>
            <a:endParaRPr sz="2000" b="0"/>
          </a:p>
          <a:p>
            <a:pPr marL="1371600" lvl="0" indent="-381000" algn="l" rtl="0">
              <a:lnSpc>
                <a:spcPct val="90000"/>
              </a:lnSpc>
              <a:spcBef>
                <a:spcPts val="0"/>
              </a:spcBef>
              <a:spcAft>
                <a:spcPts val="0"/>
              </a:spcAft>
              <a:buSzPts val="2400"/>
              <a:buChar char="•"/>
            </a:pPr>
            <a:r>
              <a:rPr lang="en-US" sz="2400" b="0"/>
              <a:t>Coach and cox stipends</a:t>
            </a:r>
            <a:endParaRPr sz="2400" b="0"/>
          </a:p>
          <a:p>
            <a:pPr marL="1371600" lvl="0" indent="-381000" algn="l" rtl="0">
              <a:lnSpc>
                <a:spcPct val="90000"/>
              </a:lnSpc>
              <a:spcBef>
                <a:spcPts val="0"/>
              </a:spcBef>
              <a:spcAft>
                <a:spcPts val="0"/>
              </a:spcAft>
              <a:buSzPts val="2400"/>
              <a:buChar char="•"/>
            </a:pPr>
            <a:r>
              <a:rPr lang="en-US" sz="2400" b="0"/>
              <a:t>Shell and launch rental fees</a:t>
            </a:r>
            <a:endParaRPr sz="2400" b="0"/>
          </a:p>
          <a:p>
            <a:pPr marL="1371600" lvl="0" indent="-381000" algn="l" rtl="0">
              <a:lnSpc>
                <a:spcPct val="90000"/>
              </a:lnSpc>
              <a:spcBef>
                <a:spcPts val="0"/>
              </a:spcBef>
              <a:spcAft>
                <a:spcPts val="0"/>
              </a:spcAft>
              <a:buSzPts val="2400"/>
              <a:buChar char="•"/>
            </a:pPr>
            <a:r>
              <a:rPr lang="en-US" sz="2400" b="0"/>
              <a:t>USRowing membership</a:t>
            </a:r>
            <a:endParaRPr sz="2400" b="0"/>
          </a:p>
          <a:p>
            <a:pPr marL="1371600" lvl="0" indent="-381000" algn="l" rtl="0">
              <a:lnSpc>
                <a:spcPct val="90000"/>
              </a:lnSpc>
              <a:spcBef>
                <a:spcPts val="0"/>
              </a:spcBef>
              <a:spcAft>
                <a:spcPts val="0"/>
              </a:spcAft>
              <a:buSzPts val="2400"/>
              <a:buChar char="•"/>
            </a:pPr>
            <a:r>
              <a:rPr lang="en-US" sz="2400" b="0"/>
              <a:t>PWCA boathouse and dock user and Port-a-Potty fees</a:t>
            </a:r>
            <a:endParaRPr sz="2400" b="0"/>
          </a:p>
          <a:p>
            <a:pPr marL="1371600" lvl="0" indent="-381000" algn="l" rtl="0">
              <a:lnSpc>
                <a:spcPct val="90000"/>
              </a:lnSpc>
              <a:spcBef>
                <a:spcPts val="0"/>
              </a:spcBef>
              <a:spcAft>
                <a:spcPts val="0"/>
              </a:spcAft>
              <a:buSzPts val="2400"/>
              <a:buChar char="•"/>
            </a:pPr>
            <a:r>
              <a:rPr lang="en-US" sz="2400" b="0"/>
              <a:t>Gas</a:t>
            </a:r>
            <a:endParaRPr sz="2400" b="0"/>
          </a:p>
          <a:p>
            <a:pPr marL="1371600" lvl="0" indent="-381000" algn="l" rtl="0">
              <a:lnSpc>
                <a:spcPct val="90000"/>
              </a:lnSpc>
              <a:spcBef>
                <a:spcPts val="0"/>
              </a:spcBef>
              <a:spcAft>
                <a:spcPts val="0"/>
              </a:spcAft>
              <a:buSzPts val="2400"/>
              <a:buChar char="•"/>
            </a:pPr>
            <a:r>
              <a:rPr lang="en-US" sz="2400" b="0"/>
              <a:t>Equipment and Maintenance (cox boxes, cleaning supplies, repairs)</a:t>
            </a:r>
            <a:endParaRPr sz="2400" b="0"/>
          </a:p>
          <a:p>
            <a:pPr marL="1371600" lvl="0" indent="-381000" algn="l" rtl="0">
              <a:lnSpc>
                <a:spcPct val="90000"/>
              </a:lnSpc>
              <a:spcBef>
                <a:spcPts val="0"/>
              </a:spcBef>
              <a:spcAft>
                <a:spcPts val="0"/>
              </a:spcAft>
              <a:buSzPts val="2400"/>
              <a:buChar char="•"/>
            </a:pPr>
            <a:r>
              <a:rPr lang="en-US" sz="2400" b="0"/>
              <a:t>Administrative (bank, insurance, registration, office) fees</a:t>
            </a:r>
            <a:endParaRPr sz="2400" b="0"/>
          </a:p>
          <a:p>
            <a:pPr marL="457200" lvl="0" indent="0" algn="l" rtl="0">
              <a:lnSpc>
                <a:spcPct val="90000"/>
              </a:lnSpc>
              <a:spcBef>
                <a:spcPts val="1000"/>
              </a:spcBef>
              <a:spcAft>
                <a:spcPts val="0"/>
              </a:spcAft>
              <a:buSzPts val="2800"/>
              <a:buNone/>
            </a:pPr>
            <a:r>
              <a:rPr lang="en-US" sz="2600"/>
              <a:t>Don’t Include:</a:t>
            </a:r>
            <a:endParaRPr sz="2600"/>
          </a:p>
          <a:p>
            <a:pPr marL="1371600" lvl="0" indent="-381000" algn="l" rtl="0">
              <a:lnSpc>
                <a:spcPct val="90000"/>
              </a:lnSpc>
              <a:spcBef>
                <a:spcPts val="1000"/>
              </a:spcBef>
              <a:spcAft>
                <a:spcPts val="0"/>
              </a:spcAft>
              <a:buSzPts val="2400"/>
              <a:buChar char="•"/>
            </a:pPr>
            <a:r>
              <a:rPr lang="en-US" sz="2400" b="0"/>
              <a:t>Regatta Fees</a:t>
            </a:r>
            <a:endParaRPr sz="2400" b="0"/>
          </a:p>
          <a:p>
            <a:pPr marL="1371600" lvl="0" indent="-381000" algn="l" rtl="0">
              <a:lnSpc>
                <a:spcPct val="90000"/>
              </a:lnSpc>
              <a:spcBef>
                <a:spcPts val="0"/>
              </a:spcBef>
              <a:spcAft>
                <a:spcPts val="0"/>
              </a:spcAft>
              <a:buSzPts val="2400"/>
              <a:buChar char="•"/>
            </a:pPr>
            <a:r>
              <a:rPr lang="en-US" sz="2400" b="0"/>
              <a:t>Preseason Rows</a:t>
            </a:r>
            <a:endParaRPr sz="2400" b="0"/>
          </a:p>
          <a:p>
            <a:pPr marL="1371600" lvl="0" indent="-381000" algn="l" rtl="0">
              <a:lnSpc>
                <a:spcPct val="90000"/>
              </a:lnSpc>
              <a:spcBef>
                <a:spcPts val="0"/>
              </a:spcBef>
              <a:spcAft>
                <a:spcPts val="0"/>
              </a:spcAft>
              <a:buSzPts val="2400"/>
              <a:buChar char="•"/>
            </a:pPr>
            <a:r>
              <a:rPr lang="en-US" sz="2400" b="0"/>
              <a:t>Spirit Wear or Uniforms</a:t>
            </a:r>
            <a:endParaRPr sz="2400" b="0"/>
          </a:p>
          <a:p>
            <a:pPr marL="1371600" lvl="0" indent="-381000" algn="l" rtl="0">
              <a:lnSpc>
                <a:spcPct val="90000"/>
              </a:lnSpc>
              <a:spcBef>
                <a:spcPts val="0"/>
              </a:spcBef>
              <a:spcAft>
                <a:spcPts val="0"/>
              </a:spcAft>
              <a:buSzPts val="2400"/>
              <a:buChar char="•"/>
            </a:pPr>
            <a:r>
              <a:rPr lang="en-US" sz="2400" b="0"/>
              <a:t>Payment Transaction Fees</a:t>
            </a:r>
            <a:endParaRPr sz="24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7e927124ee_2_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194" name="Google Shape;194;g7e927124ee_2_1"/>
          <p:cNvSpPr txBox="1">
            <a:spLocks noGrp="1"/>
          </p:cNvSpPr>
          <p:nvPr>
            <p:ph type="title"/>
          </p:nvPr>
        </p:nvSpPr>
        <p:spPr>
          <a:xfrm>
            <a:off x="0" y="0"/>
            <a:ext cx="9144000" cy="1227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400"/>
              <a:buNone/>
            </a:pPr>
            <a:r>
              <a:rPr lang="en-US"/>
              <a:t>Where do my dues go?</a:t>
            </a:r>
            <a:endParaRPr/>
          </a:p>
        </p:txBody>
      </p:sp>
      <p:pic>
        <p:nvPicPr>
          <p:cNvPr id="195" name="Google Shape;195;g7e927124ee_2_1" title="Chart"/>
          <p:cNvPicPr preferRelativeResize="0"/>
          <p:nvPr/>
        </p:nvPicPr>
        <p:blipFill>
          <a:blip r:embed="rId3">
            <a:alphaModFix/>
          </a:blip>
          <a:stretch>
            <a:fillRect/>
          </a:stretch>
        </p:blipFill>
        <p:spPr>
          <a:xfrm>
            <a:off x="152400" y="1227075"/>
            <a:ext cx="8885802" cy="5494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body" idx="1"/>
          </p:nvPr>
        </p:nvSpPr>
        <p:spPr>
          <a:xfrm>
            <a:off x="260525" y="1652275"/>
            <a:ext cx="8949600" cy="44412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SzPts val="2800"/>
              <a:buNone/>
            </a:pPr>
            <a:r>
              <a:rPr lang="en-US"/>
              <a:t>Registration requirements</a:t>
            </a:r>
            <a:endParaRPr/>
          </a:p>
          <a:p>
            <a:pPr marL="685800" lvl="1" indent="-215900" algn="l" rtl="0">
              <a:lnSpc>
                <a:spcPct val="90000"/>
              </a:lnSpc>
              <a:spcBef>
                <a:spcPts val="0"/>
              </a:spcBef>
              <a:spcAft>
                <a:spcPts val="0"/>
              </a:spcAft>
              <a:buClr>
                <a:schemeClr val="dk1"/>
              </a:buClr>
              <a:buSzPts val="2200"/>
              <a:buFont typeface="Arial"/>
              <a:buChar char="•"/>
            </a:pPr>
            <a:r>
              <a:rPr lang="en-US" sz="2200"/>
              <a:t>Club registration through iCrew</a:t>
            </a:r>
            <a:endParaRPr sz="2200"/>
          </a:p>
          <a:p>
            <a:pPr marL="685800" lvl="1" indent="-215900" algn="l" rtl="0">
              <a:lnSpc>
                <a:spcPct val="90000"/>
              </a:lnSpc>
              <a:spcBef>
                <a:spcPts val="0"/>
              </a:spcBef>
              <a:spcAft>
                <a:spcPts val="0"/>
              </a:spcAft>
              <a:buClr>
                <a:schemeClr val="dk1"/>
              </a:buClr>
              <a:buSzPts val="2200"/>
              <a:buFont typeface="Arial"/>
              <a:buChar char="•"/>
            </a:pPr>
            <a:r>
              <a:rPr lang="en-US" sz="2200"/>
              <a:t>USRowing waiver completed online with USRowing</a:t>
            </a:r>
            <a:endParaRPr sz="2200"/>
          </a:p>
          <a:p>
            <a:pPr marL="685800" lvl="1" indent="-215900" algn="l" rtl="0">
              <a:lnSpc>
                <a:spcPct val="90000"/>
              </a:lnSpc>
              <a:spcBef>
                <a:spcPts val="0"/>
              </a:spcBef>
              <a:spcAft>
                <a:spcPts val="0"/>
              </a:spcAft>
              <a:buSzPts val="2200"/>
              <a:buChar char="•"/>
            </a:pPr>
            <a:r>
              <a:rPr lang="en-US" sz="2200" b="1" i="1">
                <a:solidFill>
                  <a:srgbClr val="FF0000"/>
                </a:solidFill>
              </a:rPr>
              <a:t>You must be registered in order to participate in the Spring Preseason Rows</a:t>
            </a:r>
            <a:endParaRPr sz="2200"/>
          </a:p>
          <a:p>
            <a:pPr marL="685800" lvl="1" indent="-215900" algn="l" rtl="0">
              <a:lnSpc>
                <a:spcPct val="90000"/>
              </a:lnSpc>
              <a:spcBef>
                <a:spcPts val="0"/>
              </a:spcBef>
              <a:spcAft>
                <a:spcPts val="0"/>
              </a:spcAft>
              <a:buSzPts val="2200"/>
              <a:buChar char="•"/>
            </a:pPr>
            <a:r>
              <a:rPr lang="en-US" sz="2200" b="1" i="1">
                <a:solidFill>
                  <a:srgbClr val="FF0000"/>
                </a:solidFill>
              </a:rPr>
              <a:t>Your regatta account cannot be in arrears</a:t>
            </a:r>
            <a:endParaRPr sz="2200" b="1" i="1">
              <a:solidFill>
                <a:srgbClr val="FF0000"/>
              </a:solidFill>
            </a:endParaRPr>
          </a:p>
          <a:p>
            <a:pPr marL="914400" lvl="0" indent="0" algn="l" rtl="0">
              <a:lnSpc>
                <a:spcPct val="90000"/>
              </a:lnSpc>
              <a:spcBef>
                <a:spcPts val="0"/>
              </a:spcBef>
              <a:spcAft>
                <a:spcPts val="0"/>
              </a:spcAft>
              <a:buNone/>
            </a:pPr>
            <a:endParaRPr sz="2000" b="1" i="1">
              <a:solidFill>
                <a:srgbClr val="FF0000"/>
              </a:solidFill>
            </a:endParaRPr>
          </a:p>
          <a:p>
            <a:pPr marL="457200" marR="0" lvl="0" indent="0" algn="l" rtl="0">
              <a:lnSpc>
                <a:spcPct val="90000"/>
              </a:lnSpc>
              <a:spcBef>
                <a:spcPts val="1000"/>
              </a:spcBef>
              <a:spcAft>
                <a:spcPts val="0"/>
              </a:spcAft>
              <a:buSzPts val="2800"/>
              <a:buNone/>
            </a:pPr>
            <a:r>
              <a:rPr lang="en-US"/>
              <a:t>Registration/payment through iCrew</a:t>
            </a:r>
            <a:endParaRPr/>
          </a:p>
          <a:p>
            <a:pPr marL="685800" lvl="1" indent="-215900" algn="l" rtl="0">
              <a:lnSpc>
                <a:spcPct val="90000"/>
              </a:lnSpc>
              <a:spcBef>
                <a:spcPts val="0"/>
              </a:spcBef>
              <a:spcAft>
                <a:spcPts val="0"/>
              </a:spcAft>
              <a:buSzPts val="2200"/>
              <a:buChar char="•"/>
            </a:pPr>
            <a:r>
              <a:rPr lang="en-US" sz="2200"/>
              <a:t>HIGHLY recommend downloading the iCrew app</a:t>
            </a:r>
            <a:endParaRPr sz="2200"/>
          </a:p>
          <a:p>
            <a:pPr marL="685800" lvl="1" indent="-215900" algn="l" rtl="0">
              <a:lnSpc>
                <a:spcPct val="90000"/>
              </a:lnSpc>
              <a:spcBef>
                <a:spcPts val="0"/>
              </a:spcBef>
              <a:spcAft>
                <a:spcPts val="0"/>
              </a:spcAft>
              <a:buSzPts val="2200"/>
              <a:buChar char="•"/>
            </a:pPr>
            <a:r>
              <a:rPr lang="en-US" sz="2200"/>
              <a:t>QR Codes for registration and app downloads at the end of the slideshow</a:t>
            </a:r>
            <a:endParaRPr sz="2200"/>
          </a:p>
          <a:p>
            <a:pPr marL="685800" lvl="1" indent="-215900" algn="l" rtl="0">
              <a:lnSpc>
                <a:spcPct val="90000"/>
              </a:lnSpc>
              <a:spcBef>
                <a:spcPts val="0"/>
              </a:spcBef>
              <a:spcAft>
                <a:spcPts val="0"/>
              </a:spcAft>
              <a:buSzPts val="2200"/>
              <a:buChar char="•"/>
            </a:pPr>
            <a:r>
              <a:rPr lang="en-US" sz="2200"/>
              <a:t>Registration link posted on website soon</a:t>
            </a:r>
            <a:endParaRPr sz="2200"/>
          </a:p>
          <a:p>
            <a:pPr marL="0" marR="0" lvl="0" indent="0" algn="l" rtl="0">
              <a:lnSpc>
                <a:spcPct val="90000"/>
              </a:lnSpc>
              <a:spcBef>
                <a:spcPts val="1000"/>
              </a:spcBef>
              <a:spcAft>
                <a:spcPts val="0"/>
              </a:spcAft>
              <a:buSzPts val="2800"/>
              <a:buNone/>
            </a:pPr>
            <a:endParaRPr sz="2600"/>
          </a:p>
        </p:txBody>
      </p:sp>
      <p:sp>
        <p:nvSpPr>
          <p:cNvPr id="201" name="Google Shape;201;p16"/>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Registration </a:t>
            </a:r>
            <a:r>
              <a:rPr lang="en-US" sz="3200">
                <a:solidFill>
                  <a:schemeClr val="dk1"/>
                </a:solidFill>
              </a:rPr>
              <a:t>(</a:t>
            </a:r>
            <a:r>
              <a:rPr lang="en-US" sz="3200" b="1" i="0" u="none" strike="noStrike" cap="none">
                <a:solidFill>
                  <a:schemeClr val="dk1"/>
                </a:solidFill>
                <a:latin typeface="Arial"/>
                <a:ea typeface="Arial"/>
                <a:cs typeface="Arial"/>
                <a:sym typeface="Arial"/>
              </a:rPr>
              <a:t>Dorothy)</a:t>
            </a:r>
            <a:endParaRPr sz="3200" b="1" i="0" u="none" strike="noStrike" cap="none">
              <a:solidFill>
                <a:srgbClr val="7E0000"/>
              </a:solidFill>
              <a:latin typeface="Arial"/>
              <a:ea typeface="Arial"/>
              <a:cs typeface="Arial"/>
              <a:sym typeface="Arial"/>
            </a:endParaRPr>
          </a:p>
        </p:txBody>
      </p:sp>
      <p:sp>
        <p:nvSpPr>
          <p:cNvPr id="202" name="Google Shape;202;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ae91027b5f_0_0"/>
          <p:cNvSpPr txBox="1">
            <a:spLocks noGrp="1"/>
          </p:cNvSpPr>
          <p:nvPr>
            <p:ph type="body" idx="1"/>
          </p:nvPr>
        </p:nvSpPr>
        <p:spPr>
          <a:xfrm>
            <a:off x="194400" y="1050094"/>
            <a:ext cx="8949600" cy="5631000"/>
          </a:xfrm>
          <a:prstGeom prst="rect">
            <a:avLst/>
          </a:prstGeom>
          <a:noFill/>
          <a:ln>
            <a:noFill/>
          </a:ln>
        </p:spPr>
        <p:txBody>
          <a:bodyPr spcFirstLastPara="1" wrap="square" lIns="91425" tIns="45700" rIns="91425" bIns="45700" anchor="t" anchorCtr="0">
            <a:noAutofit/>
          </a:bodyPr>
          <a:lstStyle/>
          <a:p>
            <a:pPr marL="914400" lvl="0" indent="0" algn="l" rtl="0">
              <a:lnSpc>
                <a:spcPct val="90000"/>
              </a:lnSpc>
              <a:spcBef>
                <a:spcPts val="0"/>
              </a:spcBef>
              <a:spcAft>
                <a:spcPts val="0"/>
              </a:spcAft>
              <a:buNone/>
            </a:pPr>
            <a:endParaRPr sz="2000"/>
          </a:p>
          <a:p>
            <a:pPr marL="457200" marR="0" lvl="0" indent="0" algn="l" rtl="0">
              <a:lnSpc>
                <a:spcPct val="90000"/>
              </a:lnSpc>
              <a:spcBef>
                <a:spcPts val="1000"/>
              </a:spcBef>
              <a:spcAft>
                <a:spcPts val="0"/>
              </a:spcAft>
              <a:buSzPts val="2800"/>
              <a:buNone/>
            </a:pPr>
            <a:r>
              <a:rPr lang="en-US"/>
              <a:t>Payment Options</a:t>
            </a:r>
            <a:endParaRPr/>
          </a:p>
          <a:p>
            <a:pPr marL="685800" marR="0" lvl="1" indent="-215900" algn="l" rtl="0">
              <a:lnSpc>
                <a:spcPct val="75000"/>
              </a:lnSpc>
              <a:spcBef>
                <a:spcPts val="5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Pay in full </a:t>
            </a:r>
            <a:endParaRPr sz="2200" b="0" i="0" u="none" strike="noStrike" cap="none">
              <a:solidFill>
                <a:schemeClr val="dk1"/>
              </a:solidFill>
              <a:latin typeface="Calibri"/>
              <a:ea typeface="Calibri"/>
              <a:cs typeface="Calibri"/>
              <a:sym typeface="Calibri"/>
            </a:endParaRPr>
          </a:p>
          <a:p>
            <a:pPr marL="685800" marR="0" lvl="1" indent="-215900" algn="l" rtl="0">
              <a:lnSpc>
                <a:spcPct val="75000"/>
              </a:lnSpc>
              <a:spcBef>
                <a:spcPts val="5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Payment plan (3 payments):</a:t>
            </a:r>
            <a:r>
              <a:rPr lang="en-US" sz="2200"/>
              <a:t> First of the month for 3 months starting at registration</a:t>
            </a:r>
            <a:endParaRPr sz="2200"/>
          </a:p>
          <a:p>
            <a:pPr marL="1371600" marR="0" lvl="2" indent="-355600" algn="l" rtl="0">
              <a:lnSpc>
                <a:spcPct val="75000"/>
              </a:lnSpc>
              <a:spcBef>
                <a:spcPts val="500"/>
              </a:spcBef>
              <a:spcAft>
                <a:spcPts val="0"/>
              </a:spcAft>
              <a:buSzPts val="2000"/>
              <a:buChar char="•"/>
            </a:pPr>
            <a:r>
              <a:rPr lang="en-US"/>
              <a:t>Payment for regattas can be put on a plan as requested</a:t>
            </a:r>
            <a:endParaRPr/>
          </a:p>
          <a:p>
            <a:pPr marL="685800" marR="0" lvl="1" indent="-215900" algn="l" rtl="0">
              <a:lnSpc>
                <a:spcPct val="75000"/>
              </a:lnSpc>
              <a:spcBef>
                <a:spcPts val="5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Pay </a:t>
            </a:r>
            <a:r>
              <a:rPr lang="en-US" sz="2200"/>
              <a:t>electronically only </a:t>
            </a:r>
            <a:endParaRPr sz="2200"/>
          </a:p>
          <a:p>
            <a:pPr marL="1371600" marR="0" lvl="2" indent="-355600" algn="l" rtl="0">
              <a:lnSpc>
                <a:spcPct val="75000"/>
              </a:lnSpc>
              <a:spcBef>
                <a:spcPts val="500"/>
              </a:spcBef>
              <a:spcAft>
                <a:spcPts val="0"/>
              </a:spcAft>
              <a:buClr>
                <a:schemeClr val="dk1"/>
              </a:buClr>
              <a:buSzPts val="2000"/>
              <a:buFont typeface="Arial"/>
              <a:buChar char="•"/>
            </a:pPr>
            <a:r>
              <a:rPr lang="en-US"/>
              <a:t>Debit </a:t>
            </a:r>
            <a:r>
              <a:rPr lang="en-US" b="0" i="0" u="none" strike="noStrike" cap="none">
                <a:solidFill>
                  <a:schemeClr val="dk1"/>
                </a:solidFill>
                <a:latin typeface="Calibri"/>
                <a:ea typeface="Calibri"/>
                <a:cs typeface="Calibri"/>
                <a:sym typeface="Calibri"/>
              </a:rPr>
              <a:t>or credit card (ha</a:t>
            </a:r>
            <a:r>
              <a:rPr lang="en-US"/>
              <a:t>s higher transaction fees)</a:t>
            </a:r>
            <a:endParaRPr/>
          </a:p>
          <a:p>
            <a:pPr marL="1371600" marR="0" lvl="2" indent="-355600" algn="l" rtl="0">
              <a:lnSpc>
                <a:spcPct val="75000"/>
              </a:lnSpc>
              <a:spcBef>
                <a:spcPts val="500"/>
              </a:spcBef>
              <a:spcAft>
                <a:spcPts val="0"/>
              </a:spcAft>
              <a:buSzPts val="2000"/>
              <a:buChar char="•"/>
            </a:pPr>
            <a:r>
              <a:rPr lang="en-US"/>
              <a:t>ACH/bank transfer (has lower transaction fees)</a:t>
            </a:r>
            <a:endParaRPr/>
          </a:p>
          <a:p>
            <a:pPr marL="914400" marR="0" lvl="0" indent="0" algn="l" rtl="0">
              <a:lnSpc>
                <a:spcPct val="75000"/>
              </a:lnSpc>
              <a:spcBef>
                <a:spcPts val="500"/>
              </a:spcBef>
              <a:spcAft>
                <a:spcPts val="0"/>
              </a:spcAft>
              <a:buNone/>
            </a:pPr>
            <a:endParaRPr sz="2200"/>
          </a:p>
          <a:p>
            <a:pPr marL="457200" lvl="0" indent="0" algn="l" rtl="0">
              <a:spcBef>
                <a:spcPts val="0"/>
              </a:spcBef>
              <a:spcAft>
                <a:spcPts val="0"/>
              </a:spcAft>
              <a:buClr>
                <a:schemeClr val="dk1"/>
              </a:buClr>
              <a:buSzPts val="2800"/>
              <a:buFont typeface="Arial"/>
              <a:buNone/>
            </a:pPr>
            <a:r>
              <a:rPr lang="en-US"/>
              <a:t>USRowing Membership</a:t>
            </a:r>
            <a:endParaRPr/>
          </a:p>
          <a:p>
            <a:pPr marL="685800" lvl="1" indent="-215900" algn="l" rtl="0">
              <a:spcBef>
                <a:spcPts val="0"/>
              </a:spcBef>
              <a:spcAft>
                <a:spcPts val="0"/>
              </a:spcAft>
              <a:buSzPts val="2200"/>
              <a:buChar char="•"/>
            </a:pPr>
            <a:r>
              <a:rPr lang="en-US" sz="2200"/>
              <a:t>Must be a member of USRowing to row with PWRC</a:t>
            </a:r>
            <a:endParaRPr sz="2200"/>
          </a:p>
          <a:p>
            <a:pPr marL="1143000" lvl="2" indent="-228600" algn="l" rtl="0">
              <a:spcBef>
                <a:spcPts val="0"/>
              </a:spcBef>
              <a:spcAft>
                <a:spcPts val="0"/>
              </a:spcAft>
              <a:buSzPts val="2000"/>
              <a:buChar char="•"/>
            </a:pPr>
            <a:r>
              <a:rPr lang="en-US"/>
              <a:t>Basic Membership </a:t>
            </a:r>
            <a:r>
              <a:rPr lang="en-US">
                <a:highlight>
                  <a:schemeClr val="lt1"/>
                </a:highlight>
              </a:rPr>
              <a:t>($25 for new &amp; $20 for current members paid by </a:t>
            </a:r>
            <a:r>
              <a:rPr lang="en-US">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PWRC</a:t>
            </a:r>
            <a:r>
              <a:rPr lang="en-US">
                <a:highlight>
                  <a:schemeClr val="lt1"/>
                </a:highlight>
              </a:rPr>
              <a:t>)</a:t>
            </a:r>
            <a:endParaRPr>
              <a:highlight>
                <a:schemeClr val="lt1"/>
              </a:highlight>
            </a:endParaRPr>
          </a:p>
          <a:p>
            <a:pPr marL="1143000" lvl="2" indent="-228600" algn="l" rtl="0">
              <a:spcBef>
                <a:spcPts val="0"/>
              </a:spcBef>
              <a:spcAft>
                <a:spcPts val="0"/>
              </a:spcAft>
              <a:buSzPts val="2000"/>
              <a:buChar char="•"/>
            </a:pPr>
            <a:r>
              <a:rPr lang="en-US"/>
              <a:t>Championship Membership ($65 paid by rower)</a:t>
            </a:r>
            <a:endParaRPr/>
          </a:p>
          <a:p>
            <a:pPr marL="685800" lvl="1" indent="-215900" algn="l" rtl="0">
              <a:spcBef>
                <a:spcPts val="500"/>
              </a:spcBef>
              <a:spcAft>
                <a:spcPts val="0"/>
              </a:spcAft>
              <a:buSzPts val="2200"/>
              <a:buChar char="•"/>
            </a:pPr>
            <a:r>
              <a:rPr lang="en-US" sz="2200"/>
              <a:t>Championship membership is required to compete in USRowing events in Championship categories</a:t>
            </a:r>
            <a:endParaRPr sz="2200"/>
          </a:p>
          <a:p>
            <a:pPr marL="457200" marR="0" lvl="0" indent="0" algn="l" rtl="0">
              <a:lnSpc>
                <a:spcPct val="90000"/>
              </a:lnSpc>
              <a:spcBef>
                <a:spcPts val="1000"/>
              </a:spcBef>
              <a:spcAft>
                <a:spcPts val="0"/>
              </a:spcAft>
              <a:buSzPts val="2800"/>
              <a:buNone/>
            </a:pPr>
            <a:endParaRPr/>
          </a:p>
          <a:p>
            <a:pPr marL="457200" marR="0" lvl="0" indent="0" algn="l" rtl="0">
              <a:lnSpc>
                <a:spcPct val="90000"/>
              </a:lnSpc>
              <a:spcBef>
                <a:spcPts val="1000"/>
              </a:spcBef>
              <a:spcAft>
                <a:spcPts val="0"/>
              </a:spcAft>
              <a:buSzPts val="2800"/>
              <a:buNone/>
            </a:pPr>
            <a:endParaRPr/>
          </a:p>
          <a:p>
            <a:pPr marL="0" marR="0" lvl="0" indent="0" algn="l" rtl="0">
              <a:lnSpc>
                <a:spcPct val="90000"/>
              </a:lnSpc>
              <a:spcBef>
                <a:spcPts val="1000"/>
              </a:spcBef>
              <a:spcAft>
                <a:spcPts val="0"/>
              </a:spcAft>
              <a:buSzPts val="2800"/>
              <a:buNone/>
            </a:pPr>
            <a:endParaRPr sz="2600"/>
          </a:p>
        </p:txBody>
      </p:sp>
      <p:sp>
        <p:nvSpPr>
          <p:cNvPr id="208" name="Google Shape;208;g2ae91027b5f_0_0"/>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Registration </a:t>
            </a:r>
            <a:r>
              <a:rPr lang="en-US" sz="3200">
                <a:solidFill>
                  <a:schemeClr val="dk1"/>
                </a:solidFill>
              </a:rPr>
              <a:t>(</a:t>
            </a:r>
            <a:r>
              <a:rPr lang="en-US" sz="3200" b="1" i="0" u="none" strike="noStrike" cap="none">
                <a:solidFill>
                  <a:schemeClr val="dk1"/>
                </a:solidFill>
                <a:latin typeface="Arial"/>
                <a:ea typeface="Arial"/>
                <a:cs typeface="Arial"/>
                <a:sym typeface="Arial"/>
              </a:rPr>
              <a:t>Dorothy)</a:t>
            </a:r>
            <a:endParaRPr sz="3200" b="1" i="0" u="none" strike="noStrike" cap="none">
              <a:solidFill>
                <a:srgbClr val="7E0000"/>
              </a:solidFill>
              <a:latin typeface="Arial"/>
              <a:ea typeface="Arial"/>
              <a:cs typeface="Arial"/>
              <a:sym typeface="Arial"/>
            </a:endParaRPr>
          </a:p>
        </p:txBody>
      </p:sp>
      <p:sp>
        <p:nvSpPr>
          <p:cNvPr id="209" name="Google Shape;209;g2ae91027b5f_0_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Agenda</a:t>
            </a:r>
            <a:endParaRPr/>
          </a:p>
        </p:txBody>
      </p:sp>
      <p:sp>
        <p:nvSpPr>
          <p:cNvPr id="61" name="Google Shape;61;p2"/>
          <p:cNvSpPr txBox="1">
            <a:spLocks noGrp="1"/>
          </p:cNvSpPr>
          <p:nvPr>
            <p:ph type="body" idx="1"/>
          </p:nvPr>
        </p:nvSpPr>
        <p:spPr>
          <a:xfrm>
            <a:off x="-12650" y="1227075"/>
            <a:ext cx="4590000" cy="49482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50000"/>
              </a:lnSpc>
              <a:spcBef>
                <a:spcPts val="0"/>
              </a:spcBef>
              <a:spcAft>
                <a:spcPts val="0"/>
              </a:spcAft>
              <a:buSzPts val="2400"/>
              <a:buChar char="●"/>
            </a:pPr>
            <a:r>
              <a:rPr lang="en-US" sz="2400"/>
              <a:t>2024 Board &amp; Support (Kerrie)</a:t>
            </a:r>
            <a:endParaRPr sz="2400"/>
          </a:p>
          <a:p>
            <a:pPr marL="457200" marR="0" lvl="0" indent="-381000" algn="l" rtl="0">
              <a:lnSpc>
                <a:spcPct val="150000"/>
              </a:lnSpc>
              <a:spcBef>
                <a:spcPts val="0"/>
              </a:spcBef>
              <a:spcAft>
                <a:spcPts val="0"/>
              </a:spcAft>
              <a:buSzPts val="2400"/>
              <a:buChar char="●"/>
            </a:pPr>
            <a:r>
              <a:rPr lang="en-US" sz="2400" b="1" i="0" u="none" strike="noStrike" cap="none">
                <a:solidFill>
                  <a:schemeClr val="dk1"/>
                </a:solidFill>
                <a:latin typeface="Calibri"/>
                <a:ea typeface="Calibri"/>
                <a:cs typeface="Calibri"/>
                <a:sym typeface="Calibri"/>
              </a:rPr>
              <a:t>Objectives (</a:t>
            </a:r>
            <a:r>
              <a:rPr lang="en-US" sz="2400"/>
              <a:t>Kerrie</a:t>
            </a:r>
            <a:r>
              <a:rPr lang="en-US" sz="2400" b="1" i="0" u="none" strike="noStrike" cap="none">
                <a:solidFill>
                  <a:schemeClr val="dk1"/>
                </a:solidFill>
                <a:latin typeface="Calibri"/>
                <a:ea typeface="Calibri"/>
                <a:cs typeface="Calibri"/>
                <a:sym typeface="Calibri"/>
              </a:rPr>
              <a:t>)</a:t>
            </a:r>
            <a:endParaRPr sz="2400"/>
          </a:p>
          <a:p>
            <a:pPr marL="457200" marR="0" lvl="0" indent="-381000" algn="l" rtl="0">
              <a:lnSpc>
                <a:spcPct val="150000"/>
              </a:lnSpc>
              <a:spcBef>
                <a:spcPts val="0"/>
              </a:spcBef>
              <a:spcAft>
                <a:spcPts val="0"/>
              </a:spcAft>
              <a:buSzPts val="2400"/>
              <a:buChar char="●"/>
            </a:pPr>
            <a:r>
              <a:rPr lang="en-US" sz="2400" b="1" i="0" u="none" strike="noStrike" cap="none">
                <a:solidFill>
                  <a:schemeClr val="dk1"/>
                </a:solidFill>
                <a:latin typeface="Calibri"/>
                <a:ea typeface="Calibri"/>
                <a:cs typeface="Calibri"/>
                <a:sym typeface="Calibri"/>
              </a:rPr>
              <a:t>Programs (</a:t>
            </a:r>
            <a:r>
              <a:rPr lang="en-US" sz="2400"/>
              <a:t>Kerrie</a:t>
            </a:r>
            <a:r>
              <a:rPr lang="en-US" sz="2400" b="1" i="0" u="none" strike="noStrike" cap="none">
                <a:solidFill>
                  <a:schemeClr val="dk1"/>
                </a:solidFill>
                <a:latin typeface="Calibri"/>
                <a:ea typeface="Calibri"/>
                <a:cs typeface="Calibri"/>
                <a:sym typeface="Calibri"/>
              </a:rPr>
              <a:t>)</a:t>
            </a:r>
            <a:endParaRPr sz="2400"/>
          </a:p>
          <a:p>
            <a:pPr marL="457200" marR="0" lvl="0" indent="-381000" algn="l" rtl="0">
              <a:lnSpc>
                <a:spcPct val="150000"/>
              </a:lnSpc>
              <a:spcBef>
                <a:spcPts val="0"/>
              </a:spcBef>
              <a:spcAft>
                <a:spcPts val="0"/>
              </a:spcAft>
              <a:buSzPts val="2400"/>
              <a:buChar char="●"/>
            </a:pPr>
            <a:r>
              <a:rPr lang="en-US" sz="2400" b="1" i="0" u="none" strike="noStrike" cap="none">
                <a:solidFill>
                  <a:schemeClr val="dk1"/>
                </a:solidFill>
                <a:latin typeface="Calibri"/>
                <a:ea typeface="Calibri"/>
                <a:cs typeface="Calibri"/>
                <a:sym typeface="Calibri"/>
              </a:rPr>
              <a:t>Coaching (</a:t>
            </a:r>
            <a:r>
              <a:rPr lang="en-US" sz="2400"/>
              <a:t>Kerrie</a:t>
            </a:r>
            <a:r>
              <a:rPr lang="en-US" sz="2400" b="1" i="0" u="none" strike="noStrike" cap="none">
                <a:solidFill>
                  <a:schemeClr val="dk1"/>
                </a:solidFill>
                <a:latin typeface="Calibri"/>
                <a:ea typeface="Calibri"/>
                <a:cs typeface="Calibri"/>
                <a:sym typeface="Calibri"/>
              </a:rPr>
              <a:t> &amp; Coaches)</a:t>
            </a:r>
            <a:endParaRPr sz="2400" b="1" i="0" u="none" strike="noStrike" cap="none">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SzPts val="2400"/>
              <a:buChar char="●"/>
            </a:pPr>
            <a:r>
              <a:rPr lang="en-US" sz="2400"/>
              <a:t>Code of Conduct (Kerrie)</a:t>
            </a:r>
            <a:endParaRPr sz="2400"/>
          </a:p>
          <a:p>
            <a:pPr marL="457200" marR="0" lvl="0" indent="-381000" algn="l" rtl="0">
              <a:lnSpc>
                <a:spcPct val="150000"/>
              </a:lnSpc>
              <a:spcBef>
                <a:spcPts val="0"/>
              </a:spcBef>
              <a:spcAft>
                <a:spcPts val="0"/>
              </a:spcAft>
              <a:buSzPts val="2400"/>
              <a:buChar char="●"/>
            </a:pPr>
            <a:r>
              <a:rPr lang="en-US" sz="2400"/>
              <a:t>Communication (Chris)</a:t>
            </a:r>
            <a:endParaRPr sz="2400"/>
          </a:p>
          <a:p>
            <a:pPr marL="457200" lvl="0" indent="-381000" algn="l" rtl="0">
              <a:lnSpc>
                <a:spcPct val="150000"/>
              </a:lnSpc>
              <a:spcBef>
                <a:spcPts val="0"/>
              </a:spcBef>
              <a:spcAft>
                <a:spcPts val="0"/>
              </a:spcAft>
              <a:buSzPts val="2400"/>
              <a:buChar char="●"/>
            </a:pPr>
            <a:r>
              <a:rPr lang="en-US" sz="2400"/>
              <a:t>Important Dates (Bruce)</a:t>
            </a:r>
            <a:endParaRPr sz="2400"/>
          </a:p>
          <a:p>
            <a:pPr marL="228600" marR="0" lvl="0" indent="-50800" algn="l" rtl="0">
              <a:lnSpc>
                <a:spcPct val="90000"/>
              </a:lnSpc>
              <a:spcBef>
                <a:spcPts val="1000"/>
              </a:spcBef>
              <a:spcAft>
                <a:spcPts val="0"/>
              </a:spcAft>
              <a:buClr>
                <a:schemeClr val="dk1"/>
              </a:buClr>
              <a:buSzPts val="2800"/>
              <a:buFont typeface="Arial"/>
              <a:buNone/>
            </a:pPr>
            <a:endParaRPr sz="2400"/>
          </a:p>
          <a:p>
            <a:pPr marL="0" marR="0" lvl="0" indent="0" algn="l" rtl="0">
              <a:lnSpc>
                <a:spcPct val="90000"/>
              </a:lnSpc>
              <a:spcBef>
                <a:spcPts val="100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p:txBody>
      </p:sp>
      <p:sp>
        <p:nvSpPr>
          <p:cNvPr id="62" name="Google Shape;62;p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63" name="Google Shape;63;p2"/>
          <p:cNvSpPr txBox="1"/>
          <p:nvPr/>
        </p:nvSpPr>
        <p:spPr>
          <a:xfrm>
            <a:off x="4501150" y="1227075"/>
            <a:ext cx="4883700" cy="50415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50000"/>
              </a:lnSpc>
              <a:spcBef>
                <a:spcPts val="1000"/>
              </a:spcBef>
              <a:spcAft>
                <a:spcPts val="0"/>
              </a:spcAft>
              <a:buClr>
                <a:schemeClr val="dk1"/>
              </a:buClr>
              <a:buSzPts val="2400"/>
              <a:buFont typeface="Calibri"/>
              <a:buChar char="●"/>
            </a:pPr>
            <a:r>
              <a:rPr lang="en-US" sz="2400" b="1" i="0" u="none" strike="noStrike" cap="none">
                <a:solidFill>
                  <a:schemeClr val="dk1"/>
                </a:solidFill>
                <a:latin typeface="Calibri"/>
                <a:ea typeface="Calibri"/>
                <a:cs typeface="Calibri"/>
                <a:sym typeface="Calibri"/>
              </a:rPr>
              <a:t>Budget (Dorothy)</a:t>
            </a:r>
            <a:endParaRPr sz="2400" b="0" i="0" u="none" strike="noStrike" cap="none">
              <a:solidFill>
                <a:srgbClr val="000000"/>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Calibri"/>
              <a:buChar char="●"/>
            </a:pPr>
            <a:r>
              <a:rPr lang="en-US" sz="2400" b="1" i="0" u="none" strike="noStrike" cap="none">
                <a:solidFill>
                  <a:schemeClr val="dk1"/>
                </a:solidFill>
                <a:latin typeface="Calibri"/>
                <a:ea typeface="Calibri"/>
                <a:cs typeface="Calibri"/>
                <a:sym typeface="Calibri"/>
              </a:rPr>
              <a:t>Registration (Dorothy)</a:t>
            </a:r>
            <a:endParaRPr sz="2400" b="1">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b="1" i="0" u="none" strike="noStrike" cap="none">
                <a:solidFill>
                  <a:schemeClr val="dk1"/>
                </a:solidFill>
                <a:latin typeface="Calibri"/>
                <a:ea typeface="Calibri"/>
                <a:cs typeface="Calibri"/>
                <a:sym typeface="Calibri"/>
              </a:rPr>
              <a:t>Equipment (Dorothy)</a:t>
            </a:r>
            <a:endParaRPr sz="2400" b="1" i="0" u="none" strike="noStrike" cap="none">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b="1">
                <a:solidFill>
                  <a:schemeClr val="dk1"/>
                </a:solidFill>
                <a:latin typeface="Calibri"/>
                <a:ea typeface="Calibri"/>
                <a:cs typeface="Calibri"/>
                <a:sym typeface="Calibri"/>
              </a:rPr>
              <a:t>Regatta Fees (Dorothy)</a:t>
            </a:r>
            <a:endParaRPr sz="2400" b="1">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US" sz="2400" b="1">
                <a:solidFill>
                  <a:schemeClr val="dk1"/>
                </a:solidFill>
                <a:latin typeface="Calibri"/>
                <a:ea typeface="Calibri"/>
                <a:cs typeface="Calibri"/>
                <a:sym typeface="Calibri"/>
              </a:rPr>
              <a:t>Regattas (Renee’)</a:t>
            </a:r>
            <a:endParaRPr sz="2400" b="1">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US" sz="2400" b="1">
                <a:solidFill>
                  <a:schemeClr val="dk1"/>
                </a:solidFill>
                <a:latin typeface="Calibri"/>
                <a:ea typeface="Calibri"/>
                <a:cs typeface="Calibri"/>
                <a:sym typeface="Calibri"/>
              </a:rPr>
              <a:t>Health &amp; Safety (Kerrie)</a:t>
            </a:r>
            <a:endParaRPr sz="2400" b="1">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US" sz="2400" b="1">
                <a:solidFill>
                  <a:schemeClr val="dk1"/>
                </a:solidFill>
                <a:latin typeface="Calibri"/>
                <a:ea typeface="Calibri"/>
                <a:cs typeface="Calibri"/>
                <a:sym typeface="Calibri"/>
              </a:rPr>
              <a:t>Social (Debbie)</a:t>
            </a:r>
            <a:endParaRPr sz="2400" b="1">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b="1" i="0" u="none" strike="noStrike" cap="none">
                <a:solidFill>
                  <a:schemeClr val="dk1"/>
                </a:solidFill>
                <a:latin typeface="Calibri"/>
                <a:ea typeface="Calibri"/>
                <a:cs typeface="Calibri"/>
                <a:sym typeface="Calibri"/>
              </a:rPr>
              <a:t>Wrap-Up (Kerrie)</a:t>
            </a:r>
            <a:endParaRPr sz="24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Registration </a:t>
            </a:r>
            <a:r>
              <a:rPr lang="en-US" sz="3200" b="1" i="0" u="none" strike="noStrike" cap="none">
                <a:solidFill>
                  <a:schemeClr val="dk1"/>
                </a:solidFill>
                <a:latin typeface="Arial"/>
                <a:ea typeface="Arial"/>
                <a:cs typeface="Arial"/>
                <a:sym typeface="Arial"/>
              </a:rPr>
              <a:t>(</a:t>
            </a:r>
            <a:r>
              <a:rPr lang="en-US" sz="3200">
                <a:solidFill>
                  <a:schemeClr val="dk1"/>
                </a:solidFill>
              </a:rPr>
              <a:t>Dorothy</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215" name="Google Shape;215;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20</a:t>
            </a:fld>
            <a:endParaRPr sz="1200" b="0" i="0" u="none" strike="noStrike" cap="none">
              <a:solidFill>
                <a:srgbClr val="888888"/>
              </a:solidFill>
              <a:latin typeface="Calibri"/>
              <a:ea typeface="Calibri"/>
              <a:cs typeface="Calibri"/>
              <a:sym typeface="Calibri"/>
            </a:endParaRPr>
          </a:p>
        </p:txBody>
      </p:sp>
      <p:sp>
        <p:nvSpPr>
          <p:cNvPr id="216" name="Google Shape;216;p17"/>
          <p:cNvSpPr txBox="1">
            <a:spLocks noGrp="1"/>
          </p:cNvSpPr>
          <p:nvPr>
            <p:ph type="body" idx="1"/>
          </p:nvPr>
        </p:nvSpPr>
        <p:spPr>
          <a:xfrm>
            <a:off x="377400" y="1458425"/>
            <a:ext cx="8666400" cy="50526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800"/>
              <a:buNone/>
            </a:pPr>
            <a:r>
              <a:rPr lang="en-US"/>
              <a:t>USRowing Waiver and SafeSport</a:t>
            </a:r>
            <a:endParaRPr/>
          </a:p>
          <a:p>
            <a:pPr marL="685800" lvl="1" indent="-215900" algn="l" rtl="0">
              <a:lnSpc>
                <a:spcPct val="100000"/>
              </a:lnSpc>
              <a:spcBef>
                <a:spcPts val="500"/>
              </a:spcBef>
              <a:spcAft>
                <a:spcPts val="0"/>
              </a:spcAft>
              <a:buSzPts val="2200"/>
              <a:buChar char="•"/>
            </a:pPr>
            <a:r>
              <a:rPr lang="en-US" sz="2200"/>
              <a:t>During registration in</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iCrew the rower will </a:t>
            </a:r>
            <a:r>
              <a:rPr lang="en-US" sz="2200"/>
              <a:t>see a link in the documents to fill out the online waiver</a:t>
            </a:r>
            <a:endParaRPr sz="2200"/>
          </a:p>
          <a:p>
            <a:pPr marL="685800" lvl="1" indent="-215900" algn="l" rtl="0">
              <a:lnSpc>
                <a:spcPct val="100000"/>
              </a:lnSpc>
              <a:spcBef>
                <a:spcPts val="500"/>
              </a:spcBef>
              <a:spcAft>
                <a:spcPts val="0"/>
              </a:spcAft>
              <a:buSzPts val="2200"/>
              <a:buChar char="•"/>
            </a:pPr>
            <a:r>
              <a:rPr lang="en-US" sz="2200"/>
              <a:t>Waiver is good </a:t>
            </a:r>
            <a:r>
              <a:rPr lang="en-US" sz="2200">
                <a:solidFill>
                  <a:schemeClr val="dk1"/>
                </a:solidFill>
              </a:rPr>
              <a:t>for 12 months from date of completion</a:t>
            </a:r>
            <a:endParaRPr sz="2200">
              <a:solidFill>
                <a:schemeClr val="dk1"/>
              </a:solidFill>
            </a:endParaRPr>
          </a:p>
          <a:p>
            <a:pPr marL="685800" lvl="1" indent="-215900" algn="l" rtl="0">
              <a:lnSpc>
                <a:spcPct val="100000"/>
              </a:lnSpc>
              <a:spcBef>
                <a:spcPts val="500"/>
              </a:spcBef>
              <a:spcAft>
                <a:spcPts val="0"/>
              </a:spcAft>
              <a:buSzPts val="2200"/>
              <a:buChar char="•"/>
            </a:pPr>
            <a:r>
              <a:rPr lang="en-US" sz="2200"/>
              <a:t>Renee will upload USRowing compliance</a:t>
            </a:r>
            <a:endParaRPr sz="2200"/>
          </a:p>
          <a:p>
            <a:pPr marL="685800" lvl="1" indent="-215900" algn="l" rtl="0">
              <a:lnSpc>
                <a:spcPct val="100000"/>
              </a:lnSpc>
              <a:spcBef>
                <a:spcPts val="500"/>
              </a:spcBef>
              <a:spcAft>
                <a:spcPts val="0"/>
              </a:spcAft>
              <a:buSzPts val="2200"/>
              <a:buChar char="•"/>
            </a:pPr>
            <a:r>
              <a:rPr lang="en-US" sz="2200"/>
              <a:t>Complete SafeSport attestation in USRowing account and complete SafeSport training - accessed via USRowing</a:t>
            </a:r>
            <a:endParaRPr sz="2200"/>
          </a:p>
          <a:p>
            <a:pPr marL="0" marR="0" lvl="0" indent="0" algn="l" rtl="0">
              <a:lnSpc>
                <a:spcPct val="90000"/>
              </a:lnSpc>
              <a:spcBef>
                <a:spcPts val="500"/>
              </a:spcBef>
              <a:spcAft>
                <a:spcPts val="0"/>
              </a:spcAft>
              <a:buNone/>
            </a:pPr>
            <a:endParaRPr sz="2000" b="0" i="0" u="none" strike="noStrike" cap="none">
              <a:solidFill>
                <a:schemeClr val="dk1"/>
              </a:solidFill>
              <a:latin typeface="Calibri"/>
              <a:ea typeface="Calibri"/>
              <a:cs typeface="Calibri"/>
              <a:sym typeface="Calibri"/>
            </a:endParaRPr>
          </a:p>
          <a:p>
            <a:pPr marL="457200" lvl="0" indent="0" algn="l" rtl="0">
              <a:spcBef>
                <a:spcPts val="1000"/>
              </a:spcBef>
              <a:spcAft>
                <a:spcPts val="0"/>
              </a:spcAft>
              <a:buNone/>
            </a:pPr>
            <a:r>
              <a:rPr lang="en-US"/>
              <a:t>Additional Requirements</a:t>
            </a:r>
            <a:endParaRPr sz="2200"/>
          </a:p>
          <a:p>
            <a:pPr marL="685800" lvl="1" indent="-215900" algn="l" rtl="0">
              <a:lnSpc>
                <a:spcPct val="100000"/>
              </a:lnSpc>
              <a:spcBef>
                <a:spcPts val="500"/>
              </a:spcBef>
              <a:spcAft>
                <a:spcPts val="0"/>
              </a:spcAft>
              <a:buSzPts val="2200"/>
              <a:buChar char="•"/>
            </a:pPr>
            <a:r>
              <a:rPr lang="en-US" sz="2200"/>
              <a:t>Verify you’ve watched the USRowing safety video</a:t>
            </a:r>
            <a:endParaRPr sz="2200"/>
          </a:p>
          <a:p>
            <a:pPr marL="685800" lvl="1" indent="-215900" algn="l" rtl="0">
              <a:lnSpc>
                <a:spcPct val="100000"/>
              </a:lnSpc>
              <a:spcBef>
                <a:spcPts val="500"/>
              </a:spcBef>
              <a:spcAft>
                <a:spcPts val="0"/>
              </a:spcAft>
              <a:buSzPts val="2200"/>
              <a:buChar char="•"/>
            </a:pPr>
            <a:r>
              <a:rPr lang="en-US" sz="2200"/>
              <a:t>Sign the PWRC Code of Conduct and Lake Ridge Marina Rules</a:t>
            </a:r>
            <a:endParaRPr sz="2200"/>
          </a:p>
          <a:p>
            <a:pPr marL="685800" lvl="1" indent="-215900" algn="l" rtl="0">
              <a:lnSpc>
                <a:spcPct val="100000"/>
              </a:lnSpc>
              <a:spcBef>
                <a:spcPts val="500"/>
              </a:spcBef>
              <a:spcAft>
                <a:spcPts val="0"/>
              </a:spcAft>
              <a:buSzPts val="2200"/>
              <a:buChar char="•"/>
            </a:pPr>
            <a:r>
              <a:rPr lang="en-US" sz="2200"/>
              <a:t>Approve use of photos from PWRC practices, </a:t>
            </a:r>
            <a:endParaRPr sz="2200"/>
          </a:p>
          <a:p>
            <a:pPr marL="469900" lvl="0" indent="0" algn="l" rtl="0">
              <a:lnSpc>
                <a:spcPct val="100000"/>
              </a:lnSpc>
              <a:spcBef>
                <a:spcPts val="500"/>
              </a:spcBef>
              <a:spcAft>
                <a:spcPts val="0"/>
              </a:spcAft>
              <a:buNone/>
            </a:pPr>
            <a:r>
              <a:rPr lang="en-US" sz="2200" b="0"/>
              <a:t>   events, and regattas</a:t>
            </a:r>
            <a:br>
              <a:rPr lang="en-US" sz="2200" b="0"/>
            </a:b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body" idx="1"/>
          </p:nvPr>
        </p:nvSpPr>
        <p:spPr>
          <a:xfrm>
            <a:off x="524825" y="1098688"/>
            <a:ext cx="7899300" cy="42348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SzPts val="2800"/>
              <a:buNone/>
            </a:pPr>
            <a:r>
              <a:rPr lang="en-US" sz="2600" b="1" i="0" u="none" strike="noStrike" cap="none">
                <a:solidFill>
                  <a:schemeClr val="dk1"/>
                </a:solidFill>
                <a:latin typeface="Calibri"/>
                <a:ea typeface="Calibri"/>
                <a:cs typeface="Calibri"/>
                <a:sym typeface="Calibri"/>
              </a:rPr>
              <a:t>Shell Leases</a:t>
            </a:r>
            <a:endParaRPr sz="2600"/>
          </a:p>
          <a:p>
            <a:pPr marL="685800" marR="0" lvl="1" indent="-215900" algn="l" rtl="0">
              <a:lnSpc>
                <a:spcPct val="90000"/>
              </a:lnSpc>
              <a:spcBef>
                <a:spcPts val="500"/>
              </a:spcBef>
              <a:spcAft>
                <a:spcPts val="0"/>
              </a:spcAft>
              <a:buClr>
                <a:schemeClr val="dk1"/>
              </a:buClr>
              <a:buSzPts val="2600"/>
              <a:buFont typeface="Arial"/>
              <a:buChar char="•"/>
            </a:pPr>
            <a:r>
              <a:rPr lang="en-US" sz="2600"/>
              <a:t>Rent shells and launches from the high school teams</a:t>
            </a:r>
            <a:endParaRPr sz="2600"/>
          </a:p>
          <a:p>
            <a:pPr marL="685800" marR="0" lvl="1" indent="-215900" algn="l" rtl="0">
              <a:lnSpc>
                <a:spcPct val="90000"/>
              </a:lnSpc>
              <a:spcBef>
                <a:spcPts val="500"/>
              </a:spcBef>
              <a:spcAft>
                <a:spcPts val="0"/>
              </a:spcAft>
              <a:buClr>
                <a:schemeClr val="dk1"/>
              </a:buClr>
              <a:buSzPts val="2600"/>
              <a:buFont typeface="Arial"/>
              <a:buChar char="•"/>
            </a:pPr>
            <a:r>
              <a:rPr lang="en-US" sz="2600"/>
              <a:t>Why don’t we own our own boats? No room in the boathouse for more shells, no storage space when we’re out of season, and we’re not full members in the boathouse</a:t>
            </a:r>
            <a:endParaRPr sz="2200">
              <a:highlight>
                <a:srgbClr val="FFFFFF"/>
              </a:highlight>
            </a:endParaRPr>
          </a:p>
          <a:p>
            <a:pPr marL="457200" marR="0" lvl="0" indent="0" algn="l" rtl="0">
              <a:lnSpc>
                <a:spcPct val="90000"/>
              </a:lnSpc>
              <a:spcBef>
                <a:spcPts val="1000"/>
              </a:spcBef>
              <a:spcAft>
                <a:spcPts val="0"/>
              </a:spcAft>
              <a:buSzPts val="2800"/>
              <a:buNone/>
            </a:pPr>
            <a:endParaRPr sz="1200"/>
          </a:p>
          <a:p>
            <a:pPr marL="457200" marR="0" lvl="0" indent="0" algn="l" rtl="0">
              <a:lnSpc>
                <a:spcPct val="90000"/>
              </a:lnSpc>
              <a:spcBef>
                <a:spcPts val="1000"/>
              </a:spcBef>
              <a:spcAft>
                <a:spcPts val="0"/>
              </a:spcAft>
              <a:buSzPts val="2800"/>
              <a:buNone/>
            </a:pPr>
            <a:r>
              <a:rPr lang="en-US" sz="2600" b="1" i="0" u="none" strike="noStrike" cap="none">
                <a:solidFill>
                  <a:schemeClr val="dk1"/>
                </a:solidFill>
                <a:latin typeface="Calibri"/>
                <a:ea typeface="Calibri"/>
                <a:cs typeface="Calibri"/>
                <a:sym typeface="Calibri"/>
              </a:rPr>
              <a:t>Recapitalization projects</a:t>
            </a:r>
            <a:endParaRPr sz="2600"/>
          </a:p>
          <a:p>
            <a:pPr marL="685800" marR="0" lvl="1" indent="-215900" algn="l" rtl="0">
              <a:lnSpc>
                <a:spcPct val="90000"/>
              </a:lnSpc>
              <a:spcBef>
                <a:spcPts val="500"/>
              </a:spcBef>
              <a:spcAft>
                <a:spcPts val="0"/>
              </a:spcAft>
              <a:buClr>
                <a:schemeClr val="dk1"/>
              </a:buClr>
              <a:buSzPts val="2600"/>
              <a:buFont typeface="Arial"/>
              <a:buChar char="•"/>
            </a:pPr>
            <a:r>
              <a:rPr lang="en-US" sz="2600" b="0" i="0" u="none" strike="noStrike" cap="none">
                <a:solidFill>
                  <a:schemeClr val="dk1"/>
                </a:solidFill>
                <a:highlight>
                  <a:schemeClr val="lt1"/>
                </a:highlight>
                <a:latin typeface="Calibri"/>
                <a:ea typeface="Calibri"/>
                <a:cs typeface="Calibri"/>
                <a:sym typeface="Calibri"/>
              </a:rPr>
              <a:t>Refurbished </a:t>
            </a:r>
            <a:r>
              <a:rPr lang="en-US" sz="2600">
                <a:highlight>
                  <a:schemeClr val="lt1"/>
                </a:highlight>
              </a:rPr>
              <a:t>old oars (new handles for Racing Women, new blade wraps for Racing Men)</a:t>
            </a:r>
            <a:endParaRPr sz="2600">
              <a:highlight>
                <a:schemeClr val="lt1"/>
              </a:highlight>
            </a:endParaRPr>
          </a:p>
          <a:p>
            <a:pPr marL="685800" marR="0" lvl="1" indent="-215900" algn="l" rtl="0">
              <a:lnSpc>
                <a:spcPct val="90000"/>
              </a:lnSpc>
              <a:spcBef>
                <a:spcPts val="500"/>
              </a:spcBef>
              <a:spcAft>
                <a:spcPts val="0"/>
              </a:spcAft>
              <a:buClr>
                <a:schemeClr val="dk1"/>
              </a:buClr>
              <a:buSzPts val="2600"/>
              <a:buFont typeface="Arial"/>
              <a:buChar char="•"/>
            </a:pPr>
            <a:r>
              <a:rPr lang="en-US" sz="2600">
                <a:highlight>
                  <a:schemeClr val="lt1"/>
                </a:highlight>
              </a:rPr>
              <a:t>Purchased new </a:t>
            </a:r>
            <a:r>
              <a:rPr lang="en-US" sz="2600" b="0" i="0" u="none" strike="noStrike" cap="none">
                <a:solidFill>
                  <a:schemeClr val="dk1"/>
                </a:solidFill>
                <a:highlight>
                  <a:schemeClr val="lt1"/>
                </a:highlight>
                <a:latin typeface="Calibri"/>
                <a:ea typeface="Calibri"/>
                <a:cs typeface="Calibri"/>
                <a:sym typeface="Calibri"/>
              </a:rPr>
              <a:t>oars   </a:t>
            </a:r>
            <a:endParaRPr sz="2200">
              <a:highlight>
                <a:schemeClr val="lt1"/>
              </a:highlight>
            </a:endParaRPr>
          </a:p>
          <a:p>
            <a:pPr marL="685800" marR="0" lvl="1" indent="-215900" algn="l" rtl="0">
              <a:lnSpc>
                <a:spcPct val="90000"/>
              </a:lnSpc>
              <a:spcBef>
                <a:spcPts val="500"/>
              </a:spcBef>
              <a:spcAft>
                <a:spcPts val="0"/>
              </a:spcAft>
              <a:buClr>
                <a:schemeClr val="dk1"/>
              </a:buClr>
              <a:buSzPts val="2600"/>
              <a:buFont typeface="Arial"/>
              <a:buChar char="•"/>
            </a:pPr>
            <a:r>
              <a:rPr lang="en-US" sz="2600">
                <a:highlight>
                  <a:schemeClr val="lt1"/>
                </a:highlight>
              </a:rPr>
              <a:t>Upgraded coxboxes</a:t>
            </a:r>
            <a:endParaRPr sz="2200">
              <a:highlight>
                <a:schemeClr val="lt1"/>
              </a:highlight>
            </a:endParaRPr>
          </a:p>
          <a:p>
            <a:pPr marL="685800" marR="0" lvl="1" indent="-215900" algn="l" rtl="0">
              <a:lnSpc>
                <a:spcPct val="90000"/>
              </a:lnSpc>
              <a:spcBef>
                <a:spcPts val="500"/>
              </a:spcBef>
              <a:spcAft>
                <a:spcPts val="0"/>
              </a:spcAft>
              <a:buClr>
                <a:schemeClr val="dk1"/>
              </a:buClr>
              <a:buSzPts val="2600"/>
              <a:buFont typeface="Arial"/>
              <a:buChar char="•"/>
            </a:pPr>
            <a:r>
              <a:rPr lang="en-US" sz="2600">
                <a:highlight>
                  <a:schemeClr val="lt1"/>
                </a:highlight>
              </a:rPr>
              <a:t>Put together coxswain bags with tools for practices</a:t>
            </a:r>
            <a:endParaRPr sz="2600">
              <a:highlight>
                <a:schemeClr val="lt1"/>
              </a:highlight>
            </a:endParaRPr>
          </a:p>
        </p:txBody>
      </p:sp>
      <p:sp>
        <p:nvSpPr>
          <p:cNvPr id="222" name="Google Shape;222;p18"/>
          <p:cNvSpPr txBox="1">
            <a:spLocks noGrp="1"/>
          </p:cNvSpPr>
          <p:nvPr>
            <p:ph type="title"/>
          </p:nvPr>
        </p:nvSpPr>
        <p:spPr>
          <a:xfrm>
            <a:off x="0" y="0"/>
            <a:ext cx="9144000" cy="12270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Equipment </a:t>
            </a:r>
            <a:r>
              <a:rPr lang="en-US" sz="3200" b="1" i="0" u="none" strike="noStrike" cap="none">
                <a:solidFill>
                  <a:schemeClr val="dk1"/>
                </a:solidFill>
                <a:latin typeface="Arial"/>
                <a:ea typeface="Arial"/>
                <a:cs typeface="Arial"/>
                <a:sym typeface="Arial"/>
              </a:rPr>
              <a:t>(Doroth</a:t>
            </a:r>
            <a:r>
              <a:rPr lang="en-US" sz="3200">
                <a:solidFill>
                  <a:schemeClr val="dk1"/>
                </a:solidFill>
              </a:rPr>
              <a:t>y</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223" name="Google Shape;223;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txBox="1">
            <a:spLocks noGrp="1"/>
          </p:cNvSpPr>
          <p:nvPr>
            <p:ph type="title"/>
          </p:nvPr>
        </p:nvSpPr>
        <p:spPr>
          <a:xfrm>
            <a:off x="0" y="0"/>
            <a:ext cx="9144000" cy="1068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Regatta </a:t>
            </a:r>
            <a:r>
              <a:rPr lang="en-US"/>
              <a:t>Fees</a:t>
            </a:r>
            <a:r>
              <a:rPr lang="en-US" sz="5100" b="1" i="0" u="none" strike="noStrike" cap="none">
                <a:solidFill>
                  <a:srgbClr val="7E0000"/>
                </a:solidFill>
                <a:latin typeface="Arial"/>
                <a:ea typeface="Arial"/>
                <a:cs typeface="Arial"/>
                <a:sym typeface="Arial"/>
              </a:rPr>
              <a:t> </a:t>
            </a:r>
            <a:r>
              <a:rPr lang="en-US" sz="3200" b="1" i="0" u="none" strike="noStrike" cap="none">
                <a:solidFill>
                  <a:schemeClr val="dk1"/>
                </a:solidFill>
                <a:latin typeface="Arial"/>
                <a:ea typeface="Arial"/>
                <a:cs typeface="Arial"/>
                <a:sym typeface="Arial"/>
              </a:rPr>
              <a:t>(</a:t>
            </a:r>
            <a:r>
              <a:rPr lang="en-US" sz="3200">
                <a:solidFill>
                  <a:schemeClr val="dk1"/>
                </a:solidFill>
              </a:rPr>
              <a:t>Dorothy</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229" name="Google Shape;22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22</a:t>
            </a:fld>
            <a:endParaRPr sz="1200" b="0" i="0" u="none" strike="noStrike" cap="none">
              <a:solidFill>
                <a:srgbClr val="888888"/>
              </a:solidFill>
              <a:latin typeface="Calibri"/>
              <a:ea typeface="Calibri"/>
              <a:cs typeface="Calibri"/>
              <a:sym typeface="Calibri"/>
            </a:endParaRPr>
          </a:p>
        </p:txBody>
      </p:sp>
      <p:sp>
        <p:nvSpPr>
          <p:cNvPr id="230" name="Google Shape;230;p19"/>
          <p:cNvSpPr txBox="1">
            <a:spLocks noGrp="1"/>
          </p:cNvSpPr>
          <p:nvPr>
            <p:ph type="body" idx="1"/>
          </p:nvPr>
        </p:nvSpPr>
        <p:spPr>
          <a:xfrm>
            <a:off x="665019" y="1227084"/>
            <a:ext cx="7462982" cy="51292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400" i="1" u="sng">
                <a:highlight>
                  <a:schemeClr val="lt1"/>
                </a:highlight>
              </a:rPr>
              <a:t>Regatta fees are separate from club registration fees</a:t>
            </a:r>
            <a:r>
              <a:rPr lang="en-US" sz="2400">
                <a:highlight>
                  <a:schemeClr val="lt1"/>
                </a:highlight>
              </a:rPr>
              <a:t> </a:t>
            </a:r>
            <a:endParaRPr/>
          </a:p>
          <a:p>
            <a:pPr marL="685800" lvl="1" indent="-203200" algn="l" rtl="0">
              <a:lnSpc>
                <a:spcPct val="90000"/>
              </a:lnSpc>
              <a:spcBef>
                <a:spcPts val="1000"/>
              </a:spcBef>
              <a:spcAft>
                <a:spcPts val="0"/>
              </a:spcAft>
              <a:buSzPts val="2400"/>
              <a:buChar char="•"/>
            </a:pPr>
            <a:r>
              <a:rPr lang="en-US" sz="2000"/>
              <a:t>Regattas are billed individually through iCrew</a:t>
            </a:r>
            <a:endParaRPr sz="2000"/>
          </a:p>
          <a:p>
            <a:pPr marL="685800" lvl="1" indent="-177800" algn="l" rtl="0">
              <a:lnSpc>
                <a:spcPct val="90000"/>
              </a:lnSpc>
              <a:spcBef>
                <a:spcPts val="1000"/>
              </a:spcBef>
              <a:spcAft>
                <a:spcPts val="0"/>
              </a:spcAft>
              <a:buSzPts val="2000"/>
              <a:buChar char="•"/>
            </a:pPr>
            <a:r>
              <a:rPr lang="en-US" sz="2000"/>
              <a:t>Each rower can see their individual regattas with notes regarding their participation</a:t>
            </a:r>
            <a:endParaRPr sz="2000"/>
          </a:p>
          <a:p>
            <a:pPr marL="685800" lvl="1" indent="-152400" algn="l" rtl="0">
              <a:lnSpc>
                <a:spcPct val="90000"/>
              </a:lnSpc>
              <a:spcBef>
                <a:spcPts val="1000"/>
              </a:spcBef>
              <a:spcAft>
                <a:spcPts val="0"/>
              </a:spcAft>
              <a:buSzPts val="1600"/>
              <a:buChar char="•"/>
            </a:pPr>
            <a:r>
              <a:rPr lang="en-US" sz="2000"/>
              <a:t>No lump sum payment option</a:t>
            </a:r>
            <a:endParaRPr sz="2000"/>
          </a:p>
          <a:p>
            <a:pPr marL="685800" lvl="1" indent="-177800" algn="l" rtl="0">
              <a:lnSpc>
                <a:spcPct val="90000"/>
              </a:lnSpc>
              <a:spcBef>
                <a:spcPts val="1000"/>
              </a:spcBef>
              <a:spcAft>
                <a:spcPts val="0"/>
              </a:spcAft>
              <a:buSzPts val="2000"/>
              <a:buChar char="•"/>
            </a:pPr>
            <a:r>
              <a:rPr lang="en-US" sz="2000"/>
              <a:t>No deposits before participation either</a:t>
            </a:r>
            <a:endParaRPr sz="2000"/>
          </a:p>
          <a:p>
            <a:pPr marL="0" lvl="0" indent="0" algn="l" rtl="0">
              <a:lnSpc>
                <a:spcPct val="90000"/>
              </a:lnSpc>
              <a:spcBef>
                <a:spcPts val="1000"/>
              </a:spcBef>
              <a:spcAft>
                <a:spcPts val="0"/>
              </a:spcAft>
              <a:buSzPts val="2800"/>
              <a:buNone/>
            </a:pPr>
            <a:r>
              <a:rPr lang="en-US" sz="2400"/>
              <a:t>Regatta fees cover:</a:t>
            </a:r>
            <a:endParaRPr/>
          </a:p>
          <a:p>
            <a:pPr marL="685800" lvl="1" indent="-203200" algn="l" rtl="0">
              <a:lnSpc>
                <a:spcPct val="90000"/>
              </a:lnSpc>
              <a:spcBef>
                <a:spcPts val="1000"/>
              </a:spcBef>
              <a:spcAft>
                <a:spcPts val="0"/>
              </a:spcAft>
              <a:buSzPts val="2400"/>
              <a:buChar char="•"/>
            </a:pPr>
            <a:r>
              <a:rPr lang="en-US" sz="2000"/>
              <a:t>Registration fees; trailering costs; coach per diem, parking, and tolls</a:t>
            </a:r>
            <a:endParaRPr sz="2000"/>
          </a:p>
          <a:p>
            <a:pPr marL="685800" lvl="1" indent="-177800" algn="l" rtl="0">
              <a:lnSpc>
                <a:spcPct val="90000"/>
              </a:lnSpc>
              <a:spcBef>
                <a:spcPts val="1000"/>
              </a:spcBef>
              <a:spcAft>
                <a:spcPts val="0"/>
              </a:spcAft>
              <a:buSzPts val="2000"/>
              <a:buChar char="•"/>
            </a:pPr>
            <a:r>
              <a:rPr lang="en-US" sz="2000">
                <a:highlight>
                  <a:srgbClr val="FFFFFF"/>
                </a:highlight>
              </a:rPr>
              <a:t>Racing teams usually race more and both on and off the Occoquan and therefore have more and higher fees ($300-$500)</a:t>
            </a:r>
            <a:endParaRPr sz="2000">
              <a:highlight>
                <a:srgbClr val="FFFFFF"/>
              </a:highlight>
            </a:endParaRPr>
          </a:p>
          <a:p>
            <a:pPr marL="685800" lvl="1" indent="-177800" algn="l" rtl="0">
              <a:lnSpc>
                <a:spcPct val="90000"/>
              </a:lnSpc>
              <a:spcBef>
                <a:spcPts val="1000"/>
              </a:spcBef>
              <a:spcAft>
                <a:spcPts val="0"/>
              </a:spcAft>
              <a:buSzPts val="2000"/>
              <a:buChar char="•"/>
            </a:pPr>
            <a:r>
              <a:rPr lang="en-US" sz="2000">
                <a:highlight>
                  <a:srgbClr val="FFFFFF"/>
                </a:highlight>
              </a:rPr>
              <a:t>Intermediate and Novice teams usually stay on the Occoquan and have fewer and lower fees ($50-$100)</a:t>
            </a:r>
            <a:endParaRPr sz="2000">
              <a:highlight>
                <a:srgbClr val="FFFFFF"/>
              </a:highlight>
            </a:endParaRPr>
          </a:p>
          <a:p>
            <a:pPr marL="685800" lvl="1" indent="-50800" algn="l" rtl="0">
              <a:lnSpc>
                <a:spcPct val="90000"/>
              </a:lnSpc>
              <a:spcBef>
                <a:spcPts val="1000"/>
              </a:spcBef>
              <a:spcAft>
                <a:spcPts val="0"/>
              </a:spcAft>
              <a:buSzPts val="2400"/>
              <a:buNone/>
            </a:pPr>
            <a:endParaRPr sz="2000"/>
          </a:p>
          <a:p>
            <a:pPr marL="685800" lvl="1" indent="-50800" algn="l" rtl="0">
              <a:lnSpc>
                <a:spcPct val="90000"/>
              </a:lnSpc>
              <a:spcBef>
                <a:spcPts val="1000"/>
              </a:spcBef>
              <a:spcAft>
                <a:spcPts val="0"/>
              </a:spcAft>
              <a:buSzPts val="24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0" y="0"/>
            <a:ext cx="9144000" cy="1068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Regattas </a:t>
            </a:r>
            <a:r>
              <a:rPr lang="en-US" sz="3200" b="1" i="0" u="none" strike="noStrike" cap="none">
                <a:solidFill>
                  <a:schemeClr val="dk1"/>
                </a:solidFill>
                <a:latin typeface="Arial"/>
                <a:ea typeface="Arial"/>
                <a:cs typeface="Arial"/>
                <a:sym typeface="Arial"/>
              </a:rPr>
              <a:t>(Renee</a:t>
            </a:r>
            <a:r>
              <a:rPr lang="en-US" sz="3200">
                <a:solidFill>
                  <a:schemeClr val="dk1"/>
                </a:solidFill>
              </a:rPr>
              <a:t>’</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236" name="Google Shape;236;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23</a:t>
            </a:fld>
            <a:endParaRPr sz="1200" b="0" i="0" u="none" strike="noStrike" cap="none">
              <a:solidFill>
                <a:srgbClr val="888888"/>
              </a:solidFill>
              <a:latin typeface="Calibri"/>
              <a:ea typeface="Calibri"/>
              <a:cs typeface="Calibri"/>
              <a:sym typeface="Calibri"/>
            </a:endParaRPr>
          </a:p>
        </p:txBody>
      </p:sp>
      <p:sp>
        <p:nvSpPr>
          <p:cNvPr id="237" name="Google Shape;237;p20"/>
          <p:cNvSpPr txBox="1"/>
          <p:nvPr/>
        </p:nvSpPr>
        <p:spPr>
          <a:xfrm>
            <a:off x="895300" y="1068900"/>
            <a:ext cx="7735200" cy="5387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Two-week deadlines for lineup submissions</a:t>
            </a:r>
            <a:endParaRPr sz="2400" b="1"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t>
            </a:r>
            <a:r>
              <a:rPr lang="en-US" sz="2000" b="0" i="0" u="none" strike="noStrike" cap="none">
                <a:solidFill>
                  <a:schemeClr val="dk1"/>
                </a:solidFill>
                <a:latin typeface="Calibri"/>
                <a:ea typeface="Calibri"/>
                <a:cs typeface="Calibri"/>
                <a:sym typeface="Calibri"/>
              </a:rPr>
              <a:t>Facilitates assignment of shells for races</a:t>
            </a:r>
            <a:endParaRPr sz="20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t>
            </a:r>
            <a:r>
              <a:rPr lang="en-US" sz="2000" b="0" i="0" u="none" strike="noStrike" cap="none">
                <a:solidFill>
                  <a:schemeClr val="dk1"/>
                </a:solidFill>
                <a:latin typeface="Calibri"/>
                <a:ea typeface="Calibri"/>
                <a:cs typeface="Calibri"/>
                <a:sym typeface="Calibri"/>
              </a:rPr>
              <a:t>Allows time to arrange for equipment and trailer rentals</a:t>
            </a:r>
            <a:endParaRPr sz="20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t>
            </a:r>
            <a:r>
              <a:rPr lang="en-US" sz="2000" b="0" i="0" u="none" strike="noStrike" cap="none">
                <a:solidFill>
                  <a:schemeClr val="dk1"/>
                </a:solidFill>
                <a:latin typeface="Calibri"/>
                <a:ea typeface="Calibri"/>
                <a:cs typeface="Calibri"/>
                <a:sym typeface="Calibri"/>
              </a:rPr>
              <a:t>Allows crews to practice their lineup for the races</a:t>
            </a:r>
            <a:endParaRPr sz="20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Suggest that team representatives help organize carpooling to away events</a:t>
            </a: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Away regattas are for racing team rowers, unless the Board approves intermediate and novice rowers to attend</a:t>
            </a: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At least one PWRC coach at each regatta</a:t>
            </a: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 could be one coach for multiple teams if agreed upon ahead of time.</a:t>
            </a:r>
            <a:endParaRPr sz="2400" b="1" i="0" u="none" strike="noStrike" cap="none" baseline="30000">
              <a:solidFill>
                <a:schemeClr val="dk1"/>
              </a:solidFill>
              <a:latin typeface="Calibri"/>
              <a:ea typeface="Calibri"/>
              <a:cs typeface="Calibri"/>
              <a:sym typeface="Calibri"/>
            </a:endParaRPr>
          </a:p>
          <a:p>
            <a:pPr marL="0" marR="0" lvl="0" indent="457200" algn="l" rtl="0">
              <a:lnSpc>
                <a:spcPct val="90000"/>
              </a:lnSpc>
              <a:spcBef>
                <a:spcPts val="0"/>
              </a:spcBef>
              <a:spcAft>
                <a:spcPts val="0"/>
              </a:spcAft>
              <a:buClr>
                <a:srgbClr val="000000"/>
              </a:buClr>
              <a:buSzPts val="24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44" name="Google Shape;244;p23"/>
          <p:cNvSpPr txBox="1">
            <a:spLocks noGrp="1"/>
          </p:cNvSpPr>
          <p:nvPr>
            <p:ph type="title"/>
          </p:nvPr>
        </p:nvSpPr>
        <p:spPr>
          <a:xfrm>
            <a:off x="0" y="0"/>
            <a:ext cx="9144000" cy="1227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400"/>
              <a:buNone/>
            </a:pPr>
            <a:r>
              <a:rPr lang="en-US"/>
              <a:t>Regattas</a:t>
            </a:r>
            <a:endParaRPr/>
          </a:p>
        </p:txBody>
      </p:sp>
      <p:graphicFrame>
        <p:nvGraphicFramePr>
          <p:cNvPr id="245" name="Google Shape;245;p23"/>
          <p:cNvGraphicFramePr/>
          <p:nvPr/>
        </p:nvGraphicFramePr>
        <p:xfrm>
          <a:off x="228800" y="1044150"/>
          <a:ext cx="3000000" cy="3000000"/>
        </p:xfrm>
        <a:graphic>
          <a:graphicData uri="http://schemas.openxmlformats.org/drawingml/2006/table">
            <a:tbl>
              <a:tblPr>
                <a:noFill/>
                <a:tableStyleId>{A51F89EB-62D7-4C35-AA45-6C3D14DDD360}</a:tableStyleId>
              </a:tblPr>
              <a:tblGrid>
                <a:gridCol w="1996075">
                  <a:extLst>
                    <a:ext uri="{9D8B030D-6E8A-4147-A177-3AD203B41FA5}">
                      <a16:colId xmlns:a16="http://schemas.microsoft.com/office/drawing/2014/main" val="20000"/>
                    </a:ext>
                  </a:extLst>
                </a:gridCol>
                <a:gridCol w="3473400">
                  <a:extLst>
                    <a:ext uri="{9D8B030D-6E8A-4147-A177-3AD203B41FA5}">
                      <a16:colId xmlns:a16="http://schemas.microsoft.com/office/drawing/2014/main" val="20001"/>
                    </a:ext>
                  </a:extLst>
                </a:gridCol>
                <a:gridCol w="930525">
                  <a:extLst>
                    <a:ext uri="{9D8B030D-6E8A-4147-A177-3AD203B41FA5}">
                      <a16:colId xmlns:a16="http://schemas.microsoft.com/office/drawing/2014/main" val="20002"/>
                    </a:ext>
                  </a:extLst>
                </a:gridCol>
                <a:gridCol w="2237075">
                  <a:extLst>
                    <a:ext uri="{9D8B030D-6E8A-4147-A177-3AD203B41FA5}">
                      <a16:colId xmlns:a16="http://schemas.microsoft.com/office/drawing/2014/main" val="20003"/>
                    </a:ext>
                  </a:extLst>
                </a:gridCol>
              </a:tblGrid>
              <a:tr h="3759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DATE</a:t>
                      </a:r>
                      <a:endParaRPr sz="18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SUMMER EVENTS</a:t>
                      </a:r>
                      <a:endParaRPr sz="18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TYPE</a:t>
                      </a:r>
                      <a:endParaRPr sz="18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LOCATION</a:t>
                      </a:r>
                      <a:endParaRPr sz="1800" b="1"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375950">
                <a:tc>
                  <a:txBody>
                    <a:bodyPr/>
                    <a:lstStyle/>
                    <a:p>
                      <a:pPr marL="0" lvl="0" indent="0" algn="l" rtl="0">
                        <a:spcBef>
                          <a:spcPts val="0"/>
                        </a:spcBef>
                        <a:spcAft>
                          <a:spcPts val="0"/>
                        </a:spcAft>
                        <a:buNone/>
                      </a:pPr>
                      <a:r>
                        <a:rPr lang="en-US" sz="1600"/>
                        <a:t>Sun, 8 JUNE</a:t>
                      </a:r>
                      <a:endParaRPr sz="1800" b="1" i="0" u="none" strike="noStrike" cap="none">
                        <a:solidFill>
                          <a:srgbClr val="00B05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3"/>
                        </a:rPr>
                        <a:t>Stonewall Regatta</a:t>
                      </a:r>
                      <a:endParaRPr sz="18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600"/>
                        <a:t>Sprint</a:t>
                      </a:r>
                      <a:endParaRPr sz="1600"/>
                    </a:p>
                  </a:txBody>
                  <a:tcPr marL="91425" marR="91425" marT="91425" marB="91425"/>
                </a:tc>
                <a:tc>
                  <a:txBody>
                    <a:bodyPr/>
                    <a:lstStyle/>
                    <a:p>
                      <a:pPr marL="0" lvl="0" indent="0" algn="l" rtl="0">
                        <a:spcBef>
                          <a:spcPts val="0"/>
                        </a:spcBef>
                        <a:spcAft>
                          <a:spcPts val="0"/>
                        </a:spcAft>
                        <a:buNone/>
                      </a:pPr>
                      <a:r>
                        <a:rPr lang="en-US" sz="1800"/>
                        <a:t>Washington, DC</a:t>
                      </a:r>
                      <a:endParaRPr sz="1800"/>
                    </a:p>
                  </a:txBody>
                  <a:tcPr marL="91425" marR="91425" marT="91425" marB="91425"/>
                </a:tc>
                <a:extLst>
                  <a:ext uri="{0D108BD9-81ED-4DB2-BD59-A6C34878D82A}">
                    <a16:rowId xmlns:a16="http://schemas.microsoft.com/office/drawing/2014/main" val="10001"/>
                  </a:ext>
                </a:extLst>
              </a:tr>
              <a:tr h="375950">
                <a:tc>
                  <a:txBody>
                    <a:bodyPr/>
                    <a:lstStyle/>
                    <a:p>
                      <a:pPr marL="0" lvl="0" indent="0" algn="l" rtl="0">
                        <a:spcBef>
                          <a:spcPts val="0"/>
                        </a:spcBef>
                        <a:spcAft>
                          <a:spcPts val="0"/>
                        </a:spcAft>
                        <a:buNone/>
                      </a:pPr>
                      <a:r>
                        <a:rPr lang="en-US" sz="1600"/>
                        <a:t>Sat, 15 JUNE</a:t>
                      </a: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4"/>
                        </a:rPr>
                        <a:t>VBC Sprints Masters Regatta</a:t>
                      </a:r>
                      <a:endParaRPr sz="18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600"/>
                        <a:t>Sprint</a:t>
                      </a:r>
                      <a:endParaRPr sz="1600"/>
                    </a:p>
                  </a:txBody>
                  <a:tcPr marL="91425" marR="91425" marT="91425" marB="91425"/>
                </a:tc>
                <a:tc>
                  <a:txBody>
                    <a:bodyPr/>
                    <a:lstStyle/>
                    <a:p>
                      <a:pPr marL="0" lvl="0" indent="0" algn="l" rtl="0">
                        <a:spcBef>
                          <a:spcPts val="0"/>
                        </a:spcBef>
                        <a:spcAft>
                          <a:spcPts val="0"/>
                        </a:spcAft>
                        <a:buNone/>
                      </a:pPr>
                      <a:r>
                        <a:rPr lang="en-US" sz="1800"/>
                        <a:t>Midlothian, VA</a:t>
                      </a:r>
                      <a:endParaRPr sz="1800"/>
                    </a:p>
                  </a:txBody>
                  <a:tcPr marL="91425" marR="91425" marT="91425" marB="91425"/>
                </a:tc>
                <a:extLst>
                  <a:ext uri="{0D108BD9-81ED-4DB2-BD59-A6C34878D82A}">
                    <a16:rowId xmlns:a16="http://schemas.microsoft.com/office/drawing/2014/main" val="10002"/>
                  </a:ext>
                </a:extLst>
              </a:tr>
              <a:tr h="375950">
                <a:tc>
                  <a:txBody>
                    <a:bodyPr/>
                    <a:lstStyle/>
                    <a:p>
                      <a:pPr marL="0" lvl="0" indent="0" algn="l" rtl="0">
                        <a:spcBef>
                          <a:spcPts val="0"/>
                        </a:spcBef>
                        <a:spcAft>
                          <a:spcPts val="0"/>
                        </a:spcAft>
                        <a:buNone/>
                      </a:pPr>
                      <a:r>
                        <a:rPr lang="en-US" sz="1600"/>
                        <a:t>Sat/Sun: 22/23 JUNE</a:t>
                      </a: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5"/>
                        </a:rPr>
                        <a:t>Diamond State Masters Regatta</a:t>
                      </a:r>
                      <a:endParaRPr sz="18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600"/>
                        <a:t>Sprint</a:t>
                      </a:r>
                      <a:endParaRPr sz="1600"/>
                    </a:p>
                  </a:txBody>
                  <a:tcPr marL="91425" marR="91425" marT="91425" marB="91425"/>
                </a:tc>
                <a:tc>
                  <a:txBody>
                    <a:bodyPr/>
                    <a:lstStyle/>
                    <a:p>
                      <a:pPr marL="0" lvl="0" indent="0" algn="l" rtl="0">
                        <a:spcBef>
                          <a:spcPts val="0"/>
                        </a:spcBef>
                        <a:spcAft>
                          <a:spcPts val="0"/>
                        </a:spcAft>
                        <a:buNone/>
                      </a:pPr>
                      <a:r>
                        <a:rPr lang="en-US" sz="1800"/>
                        <a:t>Middletown, DE</a:t>
                      </a:r>
                      <a:endParaRPr sz="1800"/>
                    </a:p>
                  </a:txBody>
                  <a:tcPr marL="91425" marR="91425" marT="91425" marB="91425"/>
                </a:tc>
                <a:extLst>
                  <a:ext uri="{0D108BD9-81ED-4DB2-BD59-A6C34878D82A}">
                    <a16:rowId xmlns:a16="http://schemas.microsoft.com/office/drawing/2014/main" val="10003"/>
                  </a:ext>
                </a:extLst>
              </a:tr>
              <a:tr h="375950">
                <a:tc>
                  <a:txBody>
                    <a:bodyPr/>
                    <a:lstStyle/>
                    <a:p>
                      <a:pPr marL="0" lvl="0" indent="0" algn="l" rtl="0">
                        <a:spcBef>
                          <a:spcPts val="0"/>
                        </a:spcBef>
                        <a:spcAft>
                          <a:spcPts val="0"/>
                        </a:spcAft>
                        <a:buNone/>
                      </a:pP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endParaRPr sz="21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800"/>
                    </a:p>
                  </a:txBody>
                  <a:tcPr marL="91425" marR="91425" marT="91425" marB="91425"/>
                </a:tc>
                <a:extLst>
                  <a:ext uri="{0D108BD9-81ED-4DB2-BD59-A6C34878D82A}">
                    <a16:rowId xmlns:a16="http://schemas.microsoft.com/office/drawing/2014/main" val="10004"/>
                  </a:ext>
                </a:extLst>
              </a:tr>
              <a:tr h="375950">
                <a:tc>
                  <a:txBody>
                    <a:bodyPr/>
                    <a:lstStyle/>
                    <a:p>
                      <a:pPr marL="0" lvl="0" indent="0" algn="l" rtl="0">
                        <a:spcBef>
                          <a:spcPts val="0"/>
                        </a:spcBef>
                        <a:spcAft>
                          <a:spcPts val="0"/>
                        </a:spcAft>
                        <a:buNone/>
                      </a:pPr>
                      <a:r>
                        <a:rPr lang="en-US" sz="1600"/>
                        <a:t>Sat, 6 JULY</a:t>
                      </a: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6"/>
                        </a:rPr>
                        <a:t>Robert E Day Jr Capital Sprints</a:t>
                      </a:r>
                      <a:endParaRPr sz="18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600"/>
                        <a:t>Sprint</a:t>
                      </a:r>
                      <a:endParaRPr sz="1600"/>
                    </a:p>
                  </a:txBody>
                  <a:tcPr marL="91425" marR="91425" marT="91425" marB="91425"/>
                </a:tc>
                <a:tc>
                  <a:txBody>
                    <a:bodyPr/>
                    <a:lstStyle/>
                    <a:p>
                      <a:pPr marL="0" lvl="0" indent="0" algn="l" rtl="0">
                        <a:spcBef>
                          <a:spcPts val="0"/>
                        </a:spcBef>
                        <a:spcAft>
                          <a:spcPts val="0"/>
                        </a:spcAft>
                        <a:buNone/>
                      </a:pPr>
                      <a:r>
                        <a:rPr lang="en-US" sz="1800"/>
                        <a:t>Washington, DC</a:t>
                      </a:r>
                      <a:endParaRPr sz="1800"/>
                    </a:p>
                  </a:txBody>
                  <a:tcPr marL="91425" marR="91425" marT="91425" marB="91425"/>
                </a:tc>
                <a:extLst>
                  <a:ext uri="{0D108BD9-81ED-4DB2-BD59-A6C34878D82A}">
                    <a16:rowId xmlns:a16="http://schemas.microsoft.com/office/drawing/2014/main" val="10005"/>
                  </a:ext>
                </a:extLst>
              </a:tr>
              <a:tr h="375950">
                <a:tc>
                  <a:txBody>
                    <a:bodyPr/>
                    <a:lstStyle/>
                    <a:p>
                      <a:pPr marL="0" lvl="0" indent="0" algn="l" rtl="0">
                        <a:spcBef>
                          <a:spcPts val="0"/>
                        </a:spcBef>
                        <a:spcAft>
                          <a:spcPts val="0"/>
                        </a:spcAft>
                        <a:buNone/>
                      </a:pPr>
                      <a:r>
                        <a:rPr lang="en-US" sz="1600"/>
                        <a:t>Sat, 7 JULY</a:t>
                      </a: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7"/>
                        </a:rPr>
                        <a:t>Occoquan Memorial Sprints</a:t>
                      </a:r>
                      <a:endParaRPr sz="18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600"/>
                        <a:t>Sprint</a:t>
                      </a:r>
                      <a:endParaRPr sz="1600"/>
                    </a:p>
                  </a:txBody>
                  <a:tcPr marL="91425" marR="91425" marT="91425" marB="91425"/>
                </a:tc>
                <a:tc>
                  <a:txBody>
                    <a:bodyPr/>
                    <a:lstStyle/>
                    <a:p>
                      <a:pPr marL="0" lvl="0" indent="0" algn="l" rtl="0">
                        <a:spcBef>
                          <a:spcPts val="0"/>
                        </a:spcBef>
                        <a:spcAft>
                          <a:spcPts val="0"/>
                        </a:spcAft>
                        <a:buNone/>
                      </a:pPr>
                      <a:r>
                        <a:rPr lang="en-US" sz="1800"/>
                        <a:t>Fairfax Station, VA</a:t>
                      </a:r>
                      <a:endParaRPr sz="1800"/>
                    </a:p>
                  </a:txBody>
                  <a:tcPr marL="91425" marR="91425" marT="91425" marB="91425"/>
                </a:tc>
                <a:extLst>
                  <a:ext uri="{0D108BD9-81ED-4DB2-BD59-A6C34878D82A}">
                    <a16:rowId xmlns:a16="http://schemas.microsoft.com/office/drawing/2014/main" val="10006"/>
                  </a:ext>
                </a:extLst>
              </a:tr>
              <a:tr h="375950">
                <a:tc>
                  <a:txBody>
                    <a:bodyPr/>
                    <a:lstStyle/>
                    <a:p>
                      <a:pPr marL="0" lvl="0" indent="0" algn="l" rtl="0">
                        <a:spcBef>
                          <a:spcPts val="0"/>
                        </a:spcBef>
                        <a:spcAft>
                          <a:spcPts val="0"/>
                        </a:spcAft>
                        <a:buNone/>
                      </a:pP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endParaRPr sz="21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800"/>
                    </a:p>
                  </a:txBody>
                  <a:tcPr marL="91425" marR="91425" marT="91425" marB="91425"/>
                </a:tc>
                <a:extLst>
                  <a:ext uri="{0D108BD9-81ED-4DB2-BD59-A6C34878D82A}">
                    <a16:rowId xmlns:a16="http://schemas.microsoft.com/office/drawing/2014/main" val="10007"/>
                  </a:ext>
                </a:extLst>
              </a:tr>
              <a:tr h="375950">
                <a:tc>
                  <a:txBody>
                    <a:bodyPr/>
                    <a:lstStyle/>
                    <a:p>
                      <a:pPr marL="0" lvl="0" indent="0" algn="l" rtl="0">
                        <a:spcBef>
                          <a:spcPts val="0"/>
                        </a:spcBef>
                        <a:spcAft>
                          <a:spcPts val="0"/>
                        </a:spcAft>
                        <a:buNone/>
                      </a:pPr>
                      <a:r>
                        <a:rPr lang="en-US" sz="1600"/>
                        <a:t>Sun, 6 AUGUST</a:t>
                      </a: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8"/>
                        </a:rPr>
                        <a:t>Beak of the Chick</a:t>
                      </a:r>
                      <a:endParaRPr sz="18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600"/>
                        <a:t>Sprint</a:t>
                      </a:r>
                      <a:endParaRPr sz="1600"/>
                    </a:p>
                  </a:txBody>
                  <a:tcPr marL="91425" marR="91425" marT="91425" marB="91425"/>
                </a:tc>
                <a:tc>
                  <a:txBody>
                    <a:bodyPr/>
                    <a:lstStyle/>
                    <a:p>
                      <a:pPr marL="0" lvl="0" indent="0" algn="l" rtl="0">
                        <a:spcBef>
                          <a:spcPts val="0"/>
                        </a:spcBef>
                        <a:spcAft>
                          <a:spcPts val="0"/>
                        </a:spcAft>
                        <a:buNone/>
                      </a:pPr>
                      <a:r>
                        <a:rPr lang="en-US" sz="1800"/>
                        <a:t>Williamsburg, VA</a:t>
                      </a:r>
                      <a:endParaRPr sz="1800"/>
                    </a:p>
                  </a:txBody>
                  <a:tcPr marL="91425" marR="91425" marT="91425" marB="91425"/>
                </a:tc>
                <a:extLst>
                  <a:ext uri="{0D108BD9-81ED-4DB2-BD59-A6C34878D82A}">
                    <a16:rowId xmlns:a16="http://schemas.microsoft.com/office/drawing/2014/main" val="10008"/>
                  </a:ext>
                </a:extLst>
              </a:tr>
              <a:tr h="375950">
                <a:tc>
                  <a:txBody>
                    <a:bodyPr/>
                    <a:lstStyle/>
                    <a:p>
                      <a:pPr marL="0" lvl="0" indent="0" algn="l" rtl="0">
                        <a:spcBef>
                          <a:spcPts val="0"/>
                        </a:spcBef>
                        <a:spcAft>
                          <a:spcPts val="0"/>
                        </a:spcAft>
                        <a:buNone/>
                      </a:pPr>
                      <a:r>
                        <a:rPr lang="en-US" sz="1600"/>
                        <a:t>Sat, AUGUST</a:t>
                      </a:r>
                      <a:endParaRPr sz="1800" b="1" u="none" strike="noStrike" cap="none">
                        <a:solidFill>
                          <a:srgbClr val="00B050"/>
                        </a:solidFill>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9"/>
                        </a:rPr>
                        <a:t>Quaker City Regatta</a:t>
                      </a:r>
                      <a:endParaRPr sz="18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600"/>
                        <a:t>Sprint</a:t>
                      </a:r>
                      <a:endParaRPr sz="1600"/>
                    </a:p>
                  </a:txBody>
                  <a:tcPr marL="91425" marR="91425" marT="91425" marB="91425"/>
                </a:tc>
                <a:tc>
                  <a:txBody>
                    <a:bodyPr/>
                    <a:lstStyle/>
                    <a:p>
                      <a:pPr marL="0" lvl="0" indent="0" algn="l" rtl="0">
                        <a:spcBef>
                          <a:spcPts val="0"/>
                        </a:spcBef>
                        <a:spcAft>
                          <a:spcPts val="0"/>
                        </a:spcAft>
                        <a:buNone/>
                      </a:pPr>
                      <a:r>
                        <a:rPr lang="en-US" sz="1800"/>
                        <a:t>Philadelphia, PA</a:t>
                      </a:r>
                      <a:endParaRPr sz="1800"/>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252" name="Google Shape;252;p15"/>
          <p:cNvSpPr txBox="1">
            <a:spLocks noGrp="1"/>
          </p:cNvSpPr>
          <p:nvPr>
            <p:ph type="title"/>
          </p:nvPr>
        </p:nvSpPr>
        <p:spPr>
          <a:xfrm>
            <a:off x="0" y="0"/>
            <a:ext cx="9144000" cy="1227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400"/>
              <a:buNone/>
            </a:pPr>
            <a:r>
              <a:rPr lang="en-US"/>
              <a:t>Regattas</a:t>
            </a:r>
            <a:endParaRPr/>
          </a:p>
        </p:txBody>
      </p:sp>
      <p:graphicFrame>
        <p:nvGraphicFramePr>
          <p:cNvPr id="253" name="Google Shape;253;p15"/>
          <p:cNvGraphicFramePr/>
          <p:nvPr/>
        </p:nvGraphicFramePr>
        <p:xfrm>
          <a:off x="242312" y="1085170"/>
          <a:ext cx="3000000" cy="3000000"/>
        </p:xfrm>
        <a:graphic>
          <a:graphicData uri="http://schemas.openxmlformats.org/drawingml/2006/table">
            <a:tbl>
              <a:tblPr>
                <a:noFill/>
                <a:tableStyleId>{A51F89EB-62D7-4C35-AA45-6C3D14DDD360}</a:tableStyleId>
              </a:tblPr>
              <a:tblGrid>
                <a:gridCol w="1981775">
                  <a:extLst>
                    <a:ext uri="{9D8B030D-6E8A-4147-A177-3AD203B41FA5}">
                      <a16:colId xmlns:a16="http://schemas.microsoft.com/office/drawing/2014/main" val="20000"/>
                    </a:ext>
                  </a:extLst>
                </a:gridCol>
                <a:gridCol w="3194025">
                  <a:extLst>
                    <a:ext uri="{9D8B030D-6E8A-4147-A177-3AD203B41FA5}">
                      <a16:colId xmlns:a16="http://schemas.microsoft.com/office/drawing/2014/main" val="20001"/>
                    </a:ext>
                  </a:extLst>
                </a:gridCol>
                <a:gridCol w="1520575">
                  <a:extLst>
                    <a:ext uri="{9D8B030D-6E8A-4147-A177-3AD203B41FA5}">
                      <a16:colId xmlns:a16="http://schemas.microsoft.com/office/drawing/2014/main" val="20002"/>
                    </a:ext>
                  </a:extLst>
                </a:gridCol>
                <a:gridCol w="1963000">
                  <a:extLst>
                    <a:ext uri="{9D8B030D-6E8A-4147-A177-3AD203B41FA5}">
                      <a16:colId xmlns:a16="http://schemas.microsoft.com/office/drawing/2014/main" val="20003"/>
                    </a:ext>
                  </a:extLst>
                </a:gridCol>
              </a:tblGrid>
              <a:tr h="348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DATE</a:t>
                      </a:r>
                      <a:endParaRPr sz="18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FALL EVENTS</a:t>
                      </a:r>
                      <a:endParaRPr sz="18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TYPE</a:t>
                      </a:r>
                      <a:endParaRPr sz="18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LOCATION</a:t>
                      </a:r>
                      <a:endParaRPr sz="1800" b="1"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263050">
                <a:tc>
                  <a:txBody>
                    <a:bodyPr/>
                    <a:lstStyle/>
                    <a:p>
                      <a:pPr marL="0" lvl="0" indent="0" algn="l" rtl="0">
                        <a:spcBef>
                          <a:spcPts val="0"/>
                        </a:spcBef>
                        <a:spcAft>
                          <a:spcPts val="0"/>
                        </a:spcAft>
                        <a:buNone/>
                      </a:pPr>
                      <a:r>
                        <a:rPr lang="en-US" sz="1500"/>
                        <a:t>Sat, 7 SEP</a:t>
                      </a:r>
                      <a:endParaRPr sz="1500" b="0" i="0" u="none" strike="noStrike" cap="none">
                        <a:solidFill>
                          <a:srgbClr val="00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700"/>
                        <a:t>R</a:t>
                      </a:r>
                      <a:r>
                        <a:rPr lang="en-US" sz="1500"/>
                        <a:t>ock the Occ! Half Marathon</a:t>
                      </a:r>
                      <a:endParaRPr sz="1500" b="0" i="0" u="none" strike="noStrike" cap="none">
                        <a:solidFill>
                          <a:srgbClr val="00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a:t>13.1mi  Race</a:t>
                      </a:r>
                      <a:endParaRPr sz="1500" b="0" i="0" u="none" strike="noStrike" cap="none">
                        <a:solidFill>
                          <a:srgbClr val="00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a:t>Woodbridge, VA</a:t>
                      </a:r>
                      <a:endParaRPr sz="9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281050">
                <a:tc>
                  <a:txBody>
                    <a:bodyPr/>
                    <a:lstStyle/>
                    <a:p>
                      <a:pPr marL="0" lvl="0" indent="0" algn="l" rtl="0">
                        <a:spcBef>
                          <a:spcPts val="0"/>
                        </a:spcBef>
                        <a:spcAft>
                          <a:spcPts val="0"/>
                        </a:spcAft>
                        <a:buNone/>
                      </a:pPr>
                      <a:r>
                        <a:rPr lang="en-US" sz="1500"/>
                        <a:t>Sun, 24 SEP</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u="sng">
                          <a:solidFill>
                            <a:schemeClr val="hlink"/>
                          </a:solidFill>
                          <a:hlinkClick r:id="rId3"/>
                        </a:rPr>
                        <a:t>Head of the Chick</a:t>
                      </a:r>
                      <a:endParaRPr sz="15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Williamsburg, VA</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281050">
                <a:tc>
                  <a:txBody>
                    <a:bodyPr/>
                    <a:lstStyle/>
                    <a:p>
                      <a:pPr marL="0" lvl="0" indent="0" algn="l" rtl="0">
                        <a:spcBef>
                          <a:spcPts val="0"/>
                        </a:spcBef>
                        <a:spcAft>
                          <a:spcPts val="0"/>
                        </a:spcAft>
                        <a:buNone/>
                      </a:pPr>
                      <a:r>
                        <a:rPr lang="en-US" sz="1500"/>
                        <a:t>Sun, SEP</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u="sng">
                          <a:solidFill>
                            <a:schemeClr val="hlink"/>
                          </a:solidFill>
                          <a:hlinkClick r:id="rId4"/>
                        </a:rPr>
                        <a:t>Head of the  Potomac</a:t>
                      </a:r>
                      <a:endParaRPr sz="15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Washington, DC</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281050">
                <a:tc>
                  <a:txBody>
                    <a:bodyPr/>
                    <a:lstStyle/>
                    <a:p>
                      <a:pPr marL="0" lvl="0" indent="0" algn="l" rtl="0">
                        <a:spcBef>
                          <a:spcPts val="0"/>
                        </a:spcBef>
                        <a:spcAft>
                          <a:spcPts val="0"/>
                        </a:spcAft>
                        <a:buNone/>
                      </a:pPr>
                      <a:r>
                        <a:rPr lang="en-US" sz="1500"/>
                        <a:t>Sun, 8 OCT</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u="sng">
                          <a:solidFill>
                            <a:schemeClr val="hlink"/>
                          </a:solidFill>
                          <a:hlinkClick r:id="rId5"/>
                        </a:rPr>
                        <a:t>Occoquan Challenge</a:t>
                      </a:r>
                      <a:endParaRPr sz="15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Fairfax Station, VA</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281050">
                <a:tc>
                  <a:txBody>
                    <a:bodyPr/>
                    <a:lstStyle/>
                    <a:p>
                      <a:pPr marL="0" lvl="0" indent="0" algn="l" rtl="0">
                        <a:spcBef>
                          <a:spcPts val="0"/>
                        </a:spcBef>
                        <a:spcAft>
                          <a:spcPts val="0"/>
                        </a:spcAft>
                        <a:buNone/>
                      </a:pPr>
                      <a:r>
                        <a:rPr lang="en-US" sz="1500"/>
                        <a:t>Sun, 15 OCT</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a:t>Occoquan Chase</a:t>
                      </a:r>
                      <a:endParaRPr sz="1500"/>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Fairfax Station, VA</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281050">
                <a:tc>
                  <a:txBody>
                    <a:bodyPr/>
                    <a:lstStyle/>
                    <a:p>
                      <a:pPr marL="0" lvl="0" indent="0" algn="l" rtl="0">
                        <a:spcBef>
                          <a:spcPts val="0"/>
                        </a:spcBef>
                        <a:spcAft>
                          <a:spcPts val="0"/>
                        </a:spcAft>
                        <a:buNone/>
                      </a:pPr>
                      <a:r>
                        <a:rPr lang="en-US" sz="1500"/>
                        <a:t>Sat/Sun: 21/22 OCT</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u="sng">
                          <a:solidFill>
                            <a:schemeClr val="hlink"/>
                          </a:solidFill>
                          <a:hlinkClick r:id="rId6"/>
                        </a:rPr>
                        <a:t>58th Head of the Charles</a:t>
                      </a:r>
                      <a:endParaRPr sz="15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Cambridge,  MA</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281050">
                <a:tc>
                  <a:txBody>
                    <a:bodyPr/>
                    <a:lstStyle/>
                    <a:p>
                      <a:pPr marL="0" lvl="0" indent="0" algn="l" rtl="0">
                        <a:spcBef>
                          <a:spcPts val="0"/>
                        </a:spcBef>
                        <a:spcAft>
                          <a:spcPts val="0"/>
                        </a:spcAft>
                        <a:buNone/>
                      </a:pPr>
                      <a:r>
                        <a:rPr lang="en-US" sz="1500"/>
                        <a:t>Sun, 22 OCT</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u="sng">
                          <a:solidFill>
                            <a:schemeClr val="hlink"/>
                          </a:solidFill>
                          <a:hlinkClick r:id="rId7"/>
                        </a:rPr>
                        <a:t>Head of the  Lafayette</a:t>
                      </a:r>
                      <a:endParaRPr sz="15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Norfolk, VA</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281050">
                <a:tc>
                  <a:txBody>
                    <a:bodyPr/>
                    <a:lstStyle/>
                    <a:p>
                      <a:pPr marL="0" lvl="0" indent="0" algn="l" rtl="0">
                        <a:spcBef>
                          <a:spcPts val="0"/>
                        </a:spcBef>
                        <a:spcAft>
                          <a:spcPts val="0"/>
                        </a:spcAft>
                        <a:buNone/>
                      </a:pPr>
                      <a:r>
                        <a:rPr lang="en-US" sz="1500"/>
                        <a:t>Sat, 29 OCT</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u="sng">
                          <a:solidFill>
                            <a:schemeClr val="hlink"/>
                          </a:solidFill>
                          <a:hlinkClick r:id="rId8"/>
                        </a:rPr>
                        <a:t>Head  of the Schuylkill</a:t>
                      </a:r>
                      <a:endParaRPr sz="15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Philadelphia,  PA</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8"/>
                  </a:ext>
                </a:extLst>
              </a:tr>
              <a:tr h="281050">
                <a:tc>
                  <a:txBody>
                    <a:bodyPr/>
                    <a:lstStyle/>
                    <a:p>
                      <a:pPr marL="0" lvl="0" indent="0" algn="l" rtl="0">
                        <a:spcBef>
                          <a:spcPts val="0"/>
                        </a:spcBef>
                        <a:spcAft>
                          <a:spcPts val="0"/>
                        </a:spcAft>
                        <a:buNone/>
                      </a:pPr>
                      <a:r>
                        <a:rPr lang="en-US" sz="1500"/>
                        <a:t>Sat/Sun, 2/3 NOV</a:t>
                      </a:r>
                      <a:endParaRPr sz="1700" b="1" i="0" u="none" strike="noStrike" cap="none">
                        <a:solidFill>
                          <a:srgbClr val="FF0000"/>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500" u="sng">
                          <a:solidFill>
                            <a:schemeClr val="hlink"/>
                          </a:solidFill>
                          <a:hlinkClick r:id="rId9"/>
                        </a:rPr>
                        <a:t>Head of the Occoquan</a:t>
                      </a:r>
                      <a:endParaRPr sz="1500" u="sng">
                        <a:solidFill>
                          <a:schemeClr val="hlink"/>
                        </a:solidFill>
                      </a:endParaRPr>
                    </a:p>
                  </a:txBody>
                  <a:tcPr marL="91425" marR="91425" marT="91425" marB="91425"/>
                </a:tc>
                <a:tc>
                  <a:txBody>
                    <a:bodyPr/>
                    <a:lstStyle/>
                    <a:p>
                      <a:pPr marL="0" lvl="0" indent="0" algn="l" rtl="0">
                        <a:spcBef>
                          <a:spcPts val="0"/>
                        </a:spcBef>
                        <a:spcAft>
                          <a:spcPts val="0"/>
                        </a:spcAft>
                        <a:buNone/>
                      </a:pPr>
                      <a:r>
                        <a:rPr lang="en-US" sz="1500"/>
                        <a:t>Head  Race</a:t>
                      </a:r>
                      <a:endParaRPr sz="1500"/>
                    </a:p>
                  </a:txBody>
                  <a:tcPr marL="91425" marR="91425" marT="91425" marB="91425"/>
                </a:tc>
                <a:tc>
                  <a:txBody>
                    <a:bodyPr/>
                    <a:lstStyle/>
                    <a:p>
                      <a:pPr marL="0" lvl="0" indent="0" algn="l" rtl="0">
                        <a:spcBef>
                          <a:spcPts val="0"/>
                        </a:spcBef>
                        <a:spcAft>
                          <a:spcPts val="0"/>
                        </a:spcAft>
                        <a:buNone/>
                      </a:pPr>
                      <a:r>
                        <a:rPr lang="en-US" sz="1500"/>
                        <a:t>Fairfax  Station, VA</a:t>
                      </a:r>
                      <a:endParaRPr sz="1500" b="0" i="0" u="none" strike="noStrike" cap="none">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cdc85cdc4b_0_11"/>
          <p:cNvSpPr txBox="1">
            <a:spLocks noGrp="1"/>
          </p:cNvSpPr>
          <p:nvPr>
            <p:ph type="title"/>
          </p:nvPr>
        </p:nvSpPr>
        <p:spPr>
          <a:xfrm>
            <a:off x="0" y="273133"/>
            <a:ext cx="9144000" cy="1227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400"/>
              <a:buNone/>
            </a:pPr>
            <a:r>
              <a:rPr lang="en-US"/>
              <a:t>Health and Safety</a:t>
            </a:r>
            <a:endParaRPr/>
          </a:p>
        </p:txBody>
      </p:sp>
      <p:sp>
        <p:nvSpPr>
          <p:cNvPr id="260" name="Google Shape;260;gcdc85cdc4b_0_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
        <p:nvSpPr>
          <p:cNvPr id="261" name="Google Shape;261;gcdc85cdc4b_0_11"/>
          <p:cNvSpPr txBox="1">
            <a:spLocks noGrp="1"/>
          </p:cNvSpPr>
          <p:nvPr>
            <p:ph type="body" idx="1"/>
          </p:nvPr>
        </p:nvSpPr>
        <p:spPr>
          <a:xfrm>
            <a:off x="180450" y="1500126"/>
            <a:ext cx="8783100" cy="4193700"/>
          </a:xfrm>
          <a:prstGeom prst="rect">
            <a:avLst/>
          </a:prstGeom>
          <a:noFill/>
          <a:ln>
            <a:noFill/>
          </a:ln>
        </p:spPr>
        <p:txBody>
          <a:bodyPr spcFirstLastPara="1" wrap="square" lIns="91425" tIns="91425" rIns="91425" bIns="91425" anchor="t" anchorCtr="0">
            <a:noAutofit/>
          </a:bodyPr>
          <a:lstStyle/>
          <a:p>
            <a:pPr marL="457200" lvl="0" indent="-457200" algn="l" rtl="0">
              <a:lnSpc>
                <a:spcPct val="90000"/>
              </a:lnSpc>
              <a:spcBef>
                <a:spcPts val="1000"/>
              </a:spcBef>
              <a:spcAft>
                <a:spcPts val="0"/>
              </a:spcAft>
              <a:buSzPts val="2800"/>
              <a:buChar char="•"/>
            </a:pPr>
            <a:r>
              <a:rPr lang="en-US" sz="2400"/>
              <a:t>DO NOT come to the boathouse if you are sick but DO contact your coach</a:t>
            </a:r>
            <a:endParaRPr/>
          </a:p>
          <a:p>
            <a:pPr marL="914400" lvl="1" indent="-457200" algn="l" rtl="0">
              <a:lnSpc>
                <a:spcPct val="90000"/>
              </a:lnSpc>
              <a:spcBef>
                <a:spcPts val="500"/>
              </a:spcBef>
              <a:spcAft>
                <a:spcPts val="0"/>
              </a:spcAft>
              <a:buSzPts val="2400"/>
              <a:buChar char="•"/>
            </a:pPr>
            <a:r>
              <a:rPr lang="en-US" sz="2000"/>
              <a:t>DO NOT return to rowing until symptoms are resolved (e.g. fever free for 24-hours without medication)</a:t>
            </a:r>
            <a:endParaRPr/>
          </a:p>
          <a:p>
            <a:pPr marL="457200" lvl="0" indent="-457200" algn="l" rtl="0">
              <a:lnSpc>
                <a:spcPct val="90000"/>
              </a:lnSpc>
              <a:spcBef>
                <a:spcPts val="1000"/>
              </a:spcBef>
              <a:spcAft>
                <a:spcPts val="0"/>
              </a:spcAft>
              <a:buSzPts val="2800"/>
              <a:buChar char="•"/>
            </a:pPr>
            <a:r>
              <a:rPr lang="en-US" sz="2400"/>
              <a:t>DO NOT row hurt. If you have an injury, notify your coach, seek appropriate medical care, if needed, and return when cleared or symptom free.</a:t>
            </a:r>
            <a:endParaRPr/>
          </a:p>
          <a:p>
            <a:pPr marL="457200" lvl="0" indent="-457200" algn="l" rtl="0">
              <a:lnSpc>
                <a:spcPct val="90000"/>
              </a:lnSpc>
              <a:spcBef>
                <a:spcPts val="1000"/>
              </a:spcBef>
              <a:spcAft>
                <a:spcPts val="0"/>
              </a:spcAft>
              <a:buSzPts val="2800"/>
              <a:buChar char="•"/>
            </a:pPr>
            <a:r>
              <a:rPr lang="en-US" sz="2400"/>
              <a:t>DO bring a reusable water bottle with plenty of water. We row in the summer so it’s hot. Dehydration and heat injuries are a real risk</a:t>
            </a:r>
            <a:endParaRPr sz="2400"/>
          </a:p>
          <a:p>
            <a:pPr marL="457200" lvl="0" indent="-431800" algn="l" rtl="0">
              <a:lnSpc>
                <a:spcPct val="90000"/>
              </a:lnSpc>
              <a:spcBef>
                <a:spcPts val="1000"/>
              </a:spcBef>
              <a:spcAft>
                <a:spcPts val="0"/>
              </a:spcAft>
              <a:buSzPts val="2400"/>
              <a:buChar char="•"/>
            </a:pPr>
            <a:r>
              <a:rPr lang="en-US" sz="2400"/>
              <a:t>DO dress for the weather - wear layers in cold/cool weather.          . DO NOT wear cotton</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ae91027b5f_0_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
        <p:nvSpPr>
          <p:cNvPr id="268" name="Google Shape;268;g2ae91027b5f_0_6"/>
          <p:cNvSpPr txBox="1">
            <a:spLocks noGrp="1"/>
          </p:cNvSpPr>
          <p:nvPr>
            <p:ph type="body" idx="1"/>
          </p:nvPr>
        </p:nvSpPr>
        <p:spPr>
          <a:xfrm>
            <a:off x="0" y="1667351"/>
            <a:ext cx="9144000" cy="46890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We have fun on and off the water!</a:t>
            </a:r>
            <a:endParaRPr/>
          </a:p>
          <a:p>
            <a:pPr marL="914400" lvl="1" indent="-381000" algn="l" rtl="0">
              <a:spcBef>
                <a:spcPts val="0"/>
              </a:spcBef>
              <a:spcAft>
                <a:spcPts val="0"/>
              </a:spcAft>
              <a:buSzPts val="2400"/>
              <a:buChar char="•"/>
            </a:pPr>
            <a:r>
              <a:rPr lang="en-US"/>
              <a:t>Pre-Season Meeting and Social</a:t>
            </a:r>
            <a:endParaRPr/>
          </a:p>
          <a:p>
            <a:pPr marL="914400" lvl="1" indent="-381000" algn="l" rtl="0">
              <a:spcBef>
                <a:spcPts val="0"/>
              </a:spcBef>
              <a:spcAft>
                <a:spcPts val="0"/>
              </a:spcAft>
              <a:buSzPts val="2400"/>
              <a:buChar char="•"/>
            </a:pPr>
            <a:r>
              <a:rPr lang="en-US"/>
              <a:t>End of Season Meeting and Party</a:t>
            </a:r>
            <a:endParaRPr/>
          </a:p>
          <a:p>
            <a:pPr marL="914400" lvl="1" indent="-381000" algn="l" rtl="0">
              <a:spcBef>
                <a:spcPts val="0"/>
              </a:spcBef>
              <a:spcAft>
                <a:spcPts val="0"/>
              </a:spcAft>
              <a:buSzPts val="2400"/>
              <a:buChar char="•"/>
            </a:pPr>
            <a:r>
              <a:rPr lang="en-US"/>
              <a:t>Boathouse Breakfasts - each team hosts</a:t>
            </a:r>
            <a:endParaRPr/>
          </a:p>
          <a:p>
            <a:pPr marL="914400" lvl="1" indent="-381000" algn="l" rtl="0">
              <a:spcBef>
                <a:spcPts val="0"/>
              </a:spcBef>
              <a:spcAft>
                <a:spcPts val="0"/>
              </a:spcAft>
              <a:buSzPts val="2400"/>
              <a:buChar char="•"/>
            </a:pPr>
            <a:r>
              <a:rPr lang="en-US"/>
              <a:t>Thirsty Thursdays at Water’s End Brewery</a:t>
            </a:r>
            <a:endParaRPr/>
          </a:p>
          <a:p>
            <a:pPr marL="1371600" lvl="2" indent="-355600" algn="l" rtl="0">
              <a:spcBef>
                <a:spcPts val="0"/>
              </a:spcBef>
              <a:spcAft>
                <a:spcPts val="0"/>
              </a:spcAft>
              <a:buSzPts val="2000"/>
              <a:buChar char="•"/>
            </a:pPr>
            <a:r>
              <a:rPr lang="en-US"/>
              <a:t>Regular after practice</a:t>
            </a:r>
            <a:endParaRPr/>
          </a:p>
          <a:p>
            <a:pPr marL="1371600" lvl="2" indent="-355600" algn="l" rtl="0">
              <a:spcBef>
                <a:spcPts val="0"/>
              </a:spcBef>
              <a:spcAft>
                <a:spcPts val="0"/>
              </a:spcAft>
              <a:buSzPts val="2000"/>
              <a:buChar char="•"/>
            </a:pPr>
            <a:r>
              <a:rPr lang="en-US"/>
              <a:t>Themed - chili cook-off, dog days, ice cream social</a:t>
            </a:r>
            <a:endParaRPr/>
          </a:p>
          <a:p>
            <a:pPr marL="914400" lvl="1" indent="-381000" algn="l" rtl="0">
              <a:spcBef>
                <a:spcPts val="0"/>
              </a:spcBef>
              <a:spcAft>
                <a:spcPts val="0"/>
              </a:spcAft>
              <a:buSzPts val="2400"/>
              <a:buChar char="•"/>
            </a:pPr>
            <a:r>
              <a:rPr lang="en-US"/>
              <a:t>Other Fun Stuff in the Works</a:t>
            </a:r>
            <a:endParaRPr/>
          </a:p>
          <a:p>
            <a:pPr marL="1371600" lvl="2" indent="-355600" algn="l" rtl="0">
              <a:spcBef>
                <a:spcPts val="0"/>
              </a:spcBef>
              <a:spcAft>
                <a:spcPts val="0"/>
              </a:spcAft>
              <a:buSzPts val="2000"/>
              <a:buChar char="•"/>
            </a:pPr>
            <a:r>
              <a:rPr lang="en-US"/>
              <a:t>Movies</a:t>
            </a:r>
            <a:endParaRPr/>
          </a:p>
          <a:p>
            <a:pPr marL="1371600" lvl="2" indent="-355600" algn="l" rtl="0">
              <a:spcBef>
                <a:spcPts val="0"/>
              </a:spcBef>
              <a:spcAft>
                <a:spcPts val="0"/>
              </a:spcAft>
              <a:buSzPts val="2000"/>
              <a:buChar char="•"/>
            </a:pPr>
            <a:r>
              <a:rPr lang="en-US"/>
              <a:t>Axe Throwing</a:t>
            </a:r>
            <a:endParaRPr/>
          </a:p>
          <a:p>
            <a:pPr marL="1371600" lvl="2" indent="-355600" algn="l" rtl="0">
              <a:spcBef>
                <a:spcPts val="0"/>
              </a:spcBef>
              <a:spcAft>
                <a:spcPts val="0"/>
              </a:spcAft>
              <a:buSzPts val="2000"/>
              <a:buChar char="•"/>
            </a:pPr>
            <a:r>
              <a:rPr lang="en-US"/>
              <a:t>Paddle Board</a:t>
            </a:r>
            <a:endParaRPr/>
          </a:p>
          <a:p>
            <a:pPr marL="1371600" lvl="2" indent="-355600" algn="l" rtl="0">
              <a:spcBef>
                <a:spcPts val="0"/>
              </a:spcBef>
              <a:spcAft>
                <a:spcPts val="0"/>
              </a:spcAft>
              <a:buSzPts val="2000"/>
              <a:buChar char="•"/>
            </a:pPr>
            <a:r>
              <a:rPr lang="en-US"/>
              <a:t>Winery</a:t>
            </a:r>
            <a:endParaRPr/>
          </a:p>
          <a:p>
            <a:pPr marL="1371600" lvl="2" indent="-355600" algn="l" rtl="0">
              <a:spcBef>
                <a:spcPts val="0"/>
              </a:spcBef>
              <a:spcAft>
                <a:spcPts val="0"/>
              </a:spcAft>
              <a:buSzPts val="2000"/>
              <a:buChar char="•"/>
            </a:pPr>
            <a:r>
              <a:rPr lang="en-US"/>
              <a:t>Mini-Golf</a:t>
            </a:r>
            <a:endParaRPr/>
          </a:p>
        </p:txBody>
      </p:sp>
      <p:sp>
        <p:nvSpPr>
          <p:cNvPr id="269" name="Google Shape;269;g2ae91027b5f_0_6"/>
          <p:cNvSpPr txBox="1">
            <a:spLocks noGrp="1"/>
          </p:cNvSpPr>
          <p:nvPr>
            <p:ph type="title"/>
          </p:nvPr>
        </p:nvSpPr>
        <p:spPr>
          <a:xfrm>
            <a:off x="0" y="0"/>
            <a:ext cx="9144000" cy="122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Social </a:t>
            </a:r>
            <a:r>
              <a:rPr lang="en-US" sz="3200">
                <a:solidFill>
                  <a:schemeClr val="dk1"/>
                </a:solidFill>
              </a:rPr>
              <a:t>(Miller/Debbie)</a:t>
            </a:r>
            <a:endParaRPr sz="3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p:nvPr/>
        </p:nvSpPr>
        <p:spPr>
          <a:xfrm>
            <a:off x="5869697" y="4033151"/>
            <a:ext cx="2602500" cy="176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4"/>
          <p:cNvSpPr/>
          <p:nvPr/>
        </p:nvSpPr>
        <p:spPr>
          <a:xfrm>
            <a:off x="6225307" y="1316344"/>
            <a:ext cx="2522700" cy="252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4"/>
          <p:cNvSpPr txBox="1">
            <a:spLocks noGrp="1"/>
          </p:cNvSpPr>
          <p:nvPr>
            <p:ph type="title"/>
          </p:nvPr>
        </p:nvSpPr>
        <p:spPr>
          <a:xfrm>
            <a:off x="-121775" y="353212"/>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a:t>Wrap Up </a:t>
            </a:r>
            <a:r>
              <a:rPr lang="en-US" sz="3200" b="1" i="0" u="none" strike="noStrike" cap="none">
                <a:solidFill>
                  <a:schemeClr val="dk1"/>
                </a:solidFill>
                <a:latin typeface="Arial"/>
                <a:ea typeface="Arial"/>
                <a:cs typeface="Arial"/>
                <a:sym typeface="Arial"/>
              </a:rPr>
              <a:t>(</a:t>
            </a:r>
            <a:r>
              <a:rPr lang="en-US" sz="3200">
                <a:solidFill>
                  <a:schemeClr val="dk1"/>
                </a:solidFill>
              </a:rPr>
              <a:t>Kerrie</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277" name="Google Shape;277;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28</a:t>
            </a:fld>
            <a:endParaRPr sz="1200" b="0" i="0" u="none" strike="noStrike" cap="none">
              <a:solidFill>
                <a:srgbClr val="888888"/>
              </a:solidFill>
              <a:latin typeface="Calibri"/>
              <a:ea typeface="Calibri"/>
              <a:cs typeface="Calibri"/>
              <a:sym typeface="Calibri"/>
            </a:endParaRPr>
          </a:p>
        </p:txBody>
      </p:sp>
      <p:sp>
        <p:nvSpPr>
          <p:cNvPr id="278" name="Google Shape;278;p24"/>
          <p:cNvSpPr/>
          <p:nvPr/>
        </p:nvSpPr>
        <p:spPr>
          <a:xfrm>
            <a:off x="5717297" y="4033151"/>
            <a:ext cx="2602500" cy="176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4"/>
          <p:cNvSpPr txBox="1"/>
          <p:nvPr/>
        </p:nvSpPr>
        <p:spPr>
          <a:xfrm>
            <a:off x="3764425" y="3381825"/>
            <a:ext cx="13716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p24"/>
          <p:cNvSpPr/>
          <p:nvPr/>
        </p:nvSpPr>
        <p:spPr>
          <a:xfrm>
            <a:off x="6377707" y="1468744"/>
            <a:ext cx="2522700" cy="252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4"/>
          <p:cNvSpPr txBox="1">
            <a:spLocks noGrp="1"/>
          </p:cNvSpPr>
          <p:nvPr>
            <p:ph type="body" idx="1"/>
          </p:nvPr>
        </p:nvSpPr>
        <p:spPr>
          <a:xfrm>
            <a:off x="904997" y="1988858"/>
            <a:ext cx="7414800" cy="39131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SzPts val="2800"/>
              <a:buNone/>
            </a:pPr>
            <a:r>
              <a:rPr lang="en-US" sz="3500"/>
              <a:t>Winter Workouts!</a:t>
            </a:r>
            <a:endParaRPr sz="3500"/>
          </a:p>
          <a:p>
            <a:pPr marL="1371600" lvl="0" indent="-419100" algn="l" rtl="0">
              <a:lnSpc>
                <a:spcPct val="90000"/>
              </a:lnSpc>
              <a:spcBef>
                <a:spcPts val="500"/>
              </a:spcBef>
              <a:spcAft>
                <a:spcPts val="0"/>
              </a:spcAft>
              <a:buSzPts val="3000"/>
              <a:buChar char="•"/>
            </a:pPr>
            <a:r>
              <a:rPr lang="en-US" sz="3000" b="0"/>
              <a:t>zoomergos.com</a:t>
            </a:r>
            <a:endParaRPr sz="3000" b="0"/>
          </a:p>
          <a:p>
            <a:pPr marL="1371600" lvl="0" indent="-419100" algn="l" rtl="0">
              <a:lnSpc>
                <a:spcPct val="90000"/>
              </a:lnSpc>
              <a:spcBef>
                <a:spcPts val="0"/>
              </a:spcBef>
              <a:spcAft>
                <a:spcPts val="0"/>
              </a:spcAft>
              <a:buSzPts val="3000"/>
              <a:buChar char="•"/>
            </a:pPr>
            <a:r>
              <a:rPr lang="en-US" sz="3000" b="0"/>
              <a:t>darkhorserowing.com</a:t>
            </a:r>
            <a:endParaRPr sz="3000" b="0"/>
          </a:p>
          <a:p>
            <a:pPr marL="1371600" lvl="0" indent="-419100" algn="l" rtl="0">
              <a:lnSpc>
                <a:spcPct val="90000"/>
              </a:lnSpc>
              <a:spcBef>
                <a:spcPts val="0"/>
              </a:spcBef>
              <a:spcAft>
                <a:spcPts val="0"/>
              </a:spcAft>
              <a:buSzPts val="3000"/>
              <a:buChar char="•"/>
            </a:pPr>
            <a:r>
              <a:rPr lang="en-US" sz="3000" b="0"/>
              <a:t>other online options</a:t>
            </a:r>
            <a:endParaRPr/>
          </a:p>
          <a:p>
            <a:pPr marL="952500" lvl="0" indent="0" algn="ctr" rtl="0">
              <a:lnSpc>
                <a:spcPct val="90000"/>
              </a:lnSpc>
              <a:spcBef>
                <a:spcPts val="0"/>
              </a:spcBef>
              <a:spcAft>
                <a:spcPts val="0"/>
              </a:spcAft>
              <a:buSzPts val="3000"/>
              <a:buNone/>
            </a:pPr>
            <a:endParaRPr sz="3000" b="0"/>
          </a:p>
          <a:p>
            <a:pPr marL="952500" lvl="0" indent="0" algn="l" rtl="0">
              <a:lnSpc>
                <a:spcPct val="90000"/>
              </a:lnSpc>
              <a:spcBef>
                <a:spcPts val="0"/>
              </a:spcBef>
              <a:spcAft>
                <a:spcPts val="0"/>
              </a:spcAft>
              <a:buSzPts val="3000"/>
              <a:buNone/>
            </a:pPr>
            <a:r>
              <a:rPr lang="en-US" sz="3000" b="0"/>
              <a:t>                 </a:t>
            </a:r>
            <a:endParaRPr/>
          </a:p>
          <a:p>
            <a:pPr marL="952500" lvl="0" indent="0" algn="l" rtl="0">
              <a:lnSpc>
                <a:spcPct val="90000"/>
              </a:lnSpc>
              <a:spcBef>
                <a:spcPts val="0"/>
              </a:spcBef>
              <a:spcAft>
                <a:spcPts val="0"/>
              </a:spcAft>
              <a:buSzPts val="3000"/>
              <a:buNone/>
            </a:pPr>
            <a:r>
              <a:rPr lang="en-US" sz="3000" b="0"/>
              <a:t>                  </a:t>
            </a:r>
            <a:r>
              <a:rPr lang="en-US" sz="3600"/>
              <a:t>QUESTIONS?</a:t>
            </a:r>
            <a:endParaRPr sz="3600"/>
          </a:p>
          <a:p>
            <a:pPr marL="0" lvl="0" indent="0" algn="l" rtl="0">
              <a:lnSpc>
                <a:spcPct val="90000"/>
              </a:lnSpc>
              <a:spcBef>
                <a:spcPts val="500"/>
              </a:spcBef>
              <a:spcAft>
                <a:spcPts val="0"/>
              </a:spcAft>
              <a:buSzPts val="2800"/>
              <a:buNone/>
            </a:pPr>
            <a:endParaRPr sz="2400" b="1"/>
          </a:p>
          <a:p>
            <a:pPr marL="914400" lvl="0" indent="0" algn="l" rtl="0">
              <a:lnSpc>
                <a:spcPct val="90000"/>
              </a:lnSpc>
              <a:spcBef>
                <a:spcPts val="500"/>
              </a:spcBef>
              <a:spcAft>
                <a:spcPts val="0"/>
              </a:spcAft>
              <a:buSzPts val="2800"/>
              <a:buNone/>
            </a:pPr>
            <a:endParaRPr sz="800" b="0"/>
          </a:p>
          <a:p>
            <a:pPr marL="469900" lvl="1" indent="0" algn="l" rtl="0">
              <a:lnSpc>
                <a:spcPct val="90000"/>
              </a:lnSpc>
              <a:spcBef>
                <a:spcPts val="500"/>
              </a:spcBef>
              <a:spcAft>
                <a:spcPts val="0"/>
              </a:spcAft>
              <a:buSzPts val="1600"/>
              <a:buNone/>
            </a:pPr>
            <a:endParaRPr sz="2000" b="1"/>
          </a:p>
          <a:p>
            <a:pPr marL="1143000" lvl="2" indent="-114300" algn="l" rtl="0">
              <a:lnSpc>
                <a:spcPct val="90000"/>
              </a:lnSpc>
              <a:spcBef>
                <a:spcPts val="500"/>
              </a:spcBef>
              <a:spcAft>
                <a:spcPts val="0"/>
              </a:spcAft>
              <a:buSzPts val="1600"/>
              <a:buNone/>
            </a:pP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
        <p:nvSpPr>
          <p:cNvPr id="287" name="Google Shape;287;p25"/>
          <p:cNvSpPr txBox="1">
            <a:spLocks noGrp="1"/>
          </p:cNvSpPr>
          <p:nvPr>
            <p:ph type="body" idx="1"/>
          </p:nvPr>
        </p:nvSpPr>
        <p:spPr>
          <a:xfrm>
            <a:off x="0" y="1227081"/>
            <a:ext cx="9143999" cy="5630919"/>
          </a:xfrm>
          <a:prstGeom prst="rect">
            <a:avLst/>
          </a:prstGeom>
          <a:noFill/>
          <a:ln>
            <a:noFill/>
          </a:ln>
        </p:spPr>
        <p:txBody>
          <a:bodyPr spcFirstLastPara="1" wrap="square" lIns="91425" tIns="45700" rIns="91425" bIns="45700" anchor="t" anchorCtr="0">
            <a:noAutofit/>
          </a:bodyPr>
          <a:lstStyle/>
          <a:p>
            <a:pPr marL="1143000" marR="0" lvl="2"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p:txBody>
      </p:sp>
      <p:sp>
        <p:nvSpPr>
          <p:cNvPr id="288" name="Google Shape;288;p25"/>
          <p:cNvSpPr txBox="1">
            <a:spLocks noGrp="1"/>
          </p:cNvSpPr>
          <p:nvPr>
            <p:ph type="title"/>
          </p:nvPr>
        </p:nvSpPr>
        <p:spPr>
          <a:xfrm>
            <a:off x="0" y="0"/>
            <a:ext cx="9144000" cy="12270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Questions?</a:t>
            </a:r>
            <a:endParaRPr sz="3200" b="1" i="0" u="none" strike="noStrike" cap="none">
              <a:solidFill>
                <a:srgbClr val="7E0000"/>
              </a:solidFill>
              <a:latin typeface="Arial"/>
              <a:ea typeface="Arial"/>
              <a:cs typeface="Arial"/>
              <a:sym typeface="Arial"/>
            </a:endParaRPr>
          </a:p>
        </p:txBody>
      </p:sp>
      <p:sp>
        <p:nvSpPr>
          <p:cNvPr id="289" name="Google Shape;289;p25"/>
          <p:cNvSpPr/>
          <p:nvPr/>
        </p:nvSpPr>
        <p:spPr>
          <a:xfrm>
            <a:off x="2768600" y="2032000"/>
            <a:ext cx="3222171" cy="32221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0" name="Google Shape;290;p25"/>
          <p:cNvPicPr preferRelativeResize="0"/>
          <p:nvPr/>
        </p:nvPicPr>
        <p:blipFill rotWithShape="1">
          <a:blip r:embed="rId3">
            <a:alphaModFix/>
          </a:blip>
          <a:srcRect/>
          <a:stretch/>
        </p:blipFill>
        <p:spPr>
          <a:xfrm>
            <a:off x="2769963" y="2360925"/>
            <a:ext cx="3219449" cy="3219449"/>
          </a:xfrm>
          <a:prstGeom prst="rect">
            <a:avLst/>
          </a:prstGeom>
          <a:noFill/>
          <a:ln>
            <a:noFill/>
          </a:ln>
        </p:spPr>
      </p:pic>
      <p:sp>
        <p:nvSpPr>
          <p:cNvPr id="291" name="Google Shape;291;p25"/>
          <p:cNvSpPr txBox="1"/>
          <p:nvPr/>
        </p:nvSpPr>
        <p:spPr>
          <a:xfrm>
            <a:off x="2922363" y="2513325"/>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body" idx="1"/>
          </p:nvPr>
        </p:nvSpPr>
        <p:spPr>
          <a:xfrm>
            <a:off x="0" y="1227075"/>
            <a:ext cx="4572000" cy="46195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None/>
            </a:pPr>
            <a:r>
              <a:rPr lang="en-US"/>
              <a:t>     </a:t>
            </a:r>
            <a:endParaRPr/>
          </a:p>
          <a:p>
            <a:pPr marL="457200" marR="0" lvl="0" indent="-355600" algn="l" rtl="0">
              <a:lnSpc>
                <a:spcPct val="150000"/>
              </a:lnSpc>
              <a:spcBef>
                <a:spcPts val="500"/>
              </a:spcBef>
              <a:spcAft>
                <a:spcPts val="0"/>
              </a:spcAft>
              <a:buSzPts val="2000"/>
              <a:buChar char="●"/>
            </a:pPr>
            <a:r>
              <a:rPr lang="en-US" sz="2000" b="1"/>
              <a:t>Kerrie Golden</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President, Coaches</a:t>
            </a:r>
            <a:endParaRPr/>
          </a:p>
          <a:p>
            <a:pPr marL="457200" marR="0" lvl="0" indent="-355600" algn="l" rtl="0">
              <a:lnSpc>
                <a:spcPct val="150000"/>
              </a:lnSpc>
              <a:spcBef>
                <a:spcPts val="0"/>
              </a:spcBef>
              <a:spcAft>
                <a:spcPts val="0"/>
              </a:spcAft>
              <a:buClr>
                <a:schemeClr val="dk1"/>
              </a:buClr>
              <a:buSzPts val="2000"/>
              <a:buFont typeface="Calibri"/>
              <a:buChar char="●"/>
            </a:pPr>
            <a:r>
              <a:rPr lang="en-US" sz="2000"/>
              <a:t>Bruce Ware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Vice President &amp; Non-Board Duties</a:t>
            </a:r>
            <a:endParaRPr/>
          </a:p>
          <a:p>
            <a:pPr marL="457200" marR="0" lvl="0" indent="-355600" algn="l" rtl="0">
              <a:lnSpc>
                <a:spcPct val="150000"/>
              </a:lnSpc>
              <a:spcBef>
                <a:spcPts val="0"/>
              </a:spcBef>
              <a:spcAft>
                <a:spcPts val="0"/>
              </a:spcAft>
              <a:buSzPts val="2000"/>
              <a:buChar char="●"/>
            </a:pPr>
            <a:r>
              <a:rPr lang="en-US" sz="2000" b="1" i="0" u="none" strike="noStrike" cap="none">
                <a:solidFill>
                  <a:schemeClr val="dk1"/>
                </a:solidFill>
                <a:latin typeface="Calibri"/>
                <a:ea typeface="Calibri"/>
                <a:cs typeface="Calibri"/>
                <a:sym typeface="Calibri"/>
              </a:rPr>
              <a:t>Dorothy Sorensen </a:t>
            </a:r>
            <a:r>
              <a:rPr lang="en-US" sz="2000" b="0" i="0" u="none" strike="noStrike" cap="none">
                <a:solidFill>
                  <a:schemeClr val="dk1"/>
                </a:solidFill>
                <a:latin typeface="Calibri"/>
                <a:ea typeface="Calibri"/>
                <a:cs typeface="Calibri"/>
                <a:sym typeface="Calibri"/>
              </a:rPr>
              <a:t>–</a:t>
            </a:r>
            <a:r>
              <a:rPr lang="en-US" sz="2000" i="0" u="none" strike="noStrike" cap="none">
                <a:solidFill>
                  <a:schemeClr val="dk1"/>
                </a:solidFill>
              </a:rPr>
              <a:t> </a:t>
            </a:r>
            <a:r>
              <a:rPr lang="en-US" sz="2000" b="0"/>
              <a:t>Treasurer,  Regatta Fees &amp; Boat Leasing</a:t>
            </a:r>
            <a:endParaRPr b="0"/>
          </a:p>
          <a:p>
            <a:pPr marL="457200" marR="0" lvl="0" indent="-355600" algn="l" rtl="0">
              <a:lnSpc>
                <a:spcPct val="15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Kerri Pagel </a:t>
            </a:r>
            <a:r>
              <a:rPr lang="en-US" sz="2000" b="0" i="0" u="none" strike="noStrike" cap="none">
                <a:solidFill>
                  <a:schemeClr val="dk1"/>
                </a:solidFill>
                <a:latin typeface="Calibri"/>
                <a:ea typeface="Calibri"/>
                <a:cs typeface="Calibri"/>
                <a:sym typeface="Calibri"/>
              </a:rPr>
              <a:t>– Secretary</a:t>
            </a:r>
            <a:endParaRPr/>
          </a:p>
          <a:p>
            <a:pPr marL="457200" lvl="0" indent="-355600" algn="l" rtl="0">
              <a:lnSpc>
                <a:spcPct val="150000"/>
              </a:lnSpc>
              <a:spcBef>
                <a:spcPts val="0"/>
              </a:spcBef>
              <a:spcAft>
                <a:spcPts val="0"/>
              </a:spcAft>
              <a:buSzPts val="2000"/>
              <a:buChar char="●"/>
            </a:pPr>
            <a:r>
              <a:rPr lang="en-US" sz="2000" b="1"/>
              <a:t>Miller Kehlet </a:t>
            </a:r>
            <a:r>
              <a:rPr lang="en-US" sz="2000" b="1" i="0" u="none" strike="noStrike" cap="none">
                <a:solidFill>
                  <a:schemeClr val="dk1"/>
                </a:solidFill>
                <a:latin typeface="Calibri"/>
                <a:ea typeface="Calibri"/>
                <a:cs typeface="Calibri"/>
                <a:sym typeface="Calibri"/>
              </a:rPr>
              <a:t>– </a:t>
            </a:r>
            <a:r>
              <a:rPr lang="en-US" sz="2000" i="0" u="none" strike="noStrike" cap="none">
                <a:solidFill>
                  <a:schemeClr val="dk1"/>
                </a:solidFill>
                <a:latin typeface="Calibri"/>
                <a:ea typeface="Calibri"/>
                <a:cs typeface="Calibri"/>
                <a:sym typeface="Calibri"/>
              </a:rPr>
              <a:t> </a:t>
            </a:r>
            <a:r>
              <a:rPr lang="en-US" sz="2000" b="0" i="0" u="none" strike="noStrike" cap="none">
                <a:solidFill>
                  <a:schemeClr val="dk1"/>
                </a:solidFill>
              </a:rPr>
              <a:t>Spirit Wear/</a:t>
            </a:r>
            <a:r>
              <a:rPr lang="en-US" sz="2000" b="0"/>
              <a:t>U</a:t>
            </a:r>
            <a:r>
              <a:rPr lang="en-US" sz="2000" b="0" i="0" u="none" strike="noStrike" cap="none">
                <a:solidFill>
                  <a:schemeClr val="dk1"/>
                </a:solidFill>
              </a:rPr>
              <a:t>niforms &amp; Social Coordinator</a:t>
            </a:r>
            <a:endParaRPr sz="2000" b="0" i="0" u="none" strike="noStrike" cap="none">
              <a:solidFill>
                <a:schemeClr val="dk1"/>
              </a:solidFill>
            </a:endParaRPr>
          </a:p>
          <a:p>
            <a:pPr marL="457200" lvl="0" indent="-355600" algn="l" rtl="0">
              <a:lnSpc>
                <a:spcPct val="150000"/>
              </a:lnSpc>
              <a:spcBef>
                <a:spcPts val="0"/>
              </a:spcBef>
              <a:spcAft>
                <a:spcPts val="0"/>
              </a:spcAft>
              <a:buSzPts val="2000"/>
              <a:buChar char="●"/>
            </a:pPr>
            <a:r>
              <a:rPr lang="en-US" sz="2000" b="1"/>
              <a:t>Renee Johnson </a:t>
            </a:r>
            <a:r>
              <a:rPr lang="en-US" sz="2000"/>
              <a:t>– </a:t>
            </a:r>
            <a:r>
              <a:rPr lang="en-US" sz="2000" b="0"/>
              <a:t>Regatta &amp; Coxswain Coordinator, Coaches</a:t>
            </a:r>
            <a:endParaRPr/>
          </a:p>
          <a:p>
            <a:pPr marL="101600" lvl="0" indent="0" algn="l" rtl="0">
              <a:lnSpc>
                <a:spcPct val="150000"/>
              </a:lnSpc>
              <a:spcBef>
                <a:spcPts val="0"/>
              </a:spcBef>
              <a:spcAft>
                <a:spcPts val="0"/>
              </a:spcAft>
              <a:buSzPts val="2000"/>
              <a:buNone/>
            </a:pPr>
            <a:endParaRPr sz="2000" b="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0" name="Google Shape;70;p3"/>
          <p:cNvSpPr txBox="1">
            <a:spLocks noGrp="1"/>
          </p:cNvSpPr>
          <p:nvPr>
            <p:ph type="title"/>
          </p:nvPr>
        </p:nvSpPr>
        <p:spPr>
          <a:xfrm>
            <a:off x="0" y="0"/>
            <a:ext cx="9144000" cy="12270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Leadership </a:t>
            </a:r>
            <a:r>
              <a:rPr lang="en-US" sz="3600" b="1" i="0" u="none" strike="noStrike" cap="none">
                <a:solidFill>
                  <a:schemeClr val="dk1"/>
                </a:solidFill>
                <a:latin typeface="Arial"/>
                <a:ea typeface="Arial"/>
                <a:cs typeface="Arial"/>
                <a:sym typeface="Arial"/>
              </a:rPr>
              <a:t>(</a:t>
            </a:r>
            <a:r>
              <a:rPr lang="en-US" sz="3600">
                <a:solidFill>
                  <a:schemeClr val="dk1"/>
                </a:solidFill>
              </a:rPr>
              <a:t>Kerrie</a:t>
            </a:r>
            <a:r>
              <a:rPr lang="en-US" sz="3600" b="1" i="0" u="none" strike="noStrike" cap="none">
                <a:solidFill>
                  <a:schemeClr val="dk1"/>
                </a:solidFill>
                <a:latin typeface="Arial"/>
                <a:ea typeface="Arial"/>
                <a:cs typeface="Arial"/>
                <a:sym typeface="Arial"/>
              </a:rPr>
              <a:t>)</a:t>
            </a:r>
            <a:endParaRPr/>
          </a:p>
        </p:txBody>
      </p:sp>
      <p:sp>
        <p:nvSpPr>
          <p:cNvPr id="71" name="Google Shape;7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72" name="Google Shape;72;p3"/>
          <p:cNvSpPr txBox="1"/>
          <p:nvPr/>
        </p:nvSpPr>
        <p:spPr>
          <a:xfrm>
            <a:off x="4445825" y="1303586"/>
            <a:ext cx="5043600" cy="506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0" indent="-355600" algn="l" rtl="0">
              <a:lnSpc>
                <a:spcPct val="15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Judy Powell –</a:t>
            </a:r>
            <a:r>
              <a:rPr lang="en-US" sz="2000" b="0" i="0" u="none" strike="noStrike" cap="none">
                <a:solidFill>
                  <a:schemeClr val="dk1"/>
                </a:solidFill>
                <a:latin typeface="Calibri"/>
                <a:ea typeface="Calibri"/>
                <a:cs typeface="Calibri"/>
                <a:sym typeface="Calibri"/>
              </a:rPr>
              <a:t> Learn to Row &amp; Adult Novice Camp</a:t>
            </a:r>
            <a:endParaRPr sz="2000" b="1" i="0" u="none" strike="noStrike" cap="none">
              <a:solidFill>
                <a:schemeClr val="dk1"/>
              </a:solidFill>
              <a:latin typeface="Calibri"/>
              <a:ea typeface="Calibri"/>
              <a:cs typeface="Calibri"/>
              <a:sym typeface="Calibri"/>
            </a:endParaRPr>
          </a:p>
          <a:p>
            <a:pPr marL="457200" marR="0" lvl="0" indent="-355600" algn="l" rtl="0">
              <a:lnSpc>
                <a:spcPct val="15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Robert Allen – </a:t>
            </a:r>
            <a:r>
              <a:rPr lang="en-US" sz="2000" b="0" i="0" u="none" strike="noStrike" cap="none">
                <a:solidFill>
                  <a:schemeClr val="dk1"/>
                </a:solidFill>
                <a:latin typeface="Calibri"/>
                <a:ea typeface="Calibri"/>
                <a:cs typeface="Calibri"/>
                <a:sym typeface="Calibri"/>
              </a:rPr>
              <a:t>Equipment Maintenance</a:t>
            </a:r>
            <a:endParaRPr sz="1400" b="0" i="0" u="none" strike="noStrike" cap="none">
              <a:solidFill>
                <a:srgbClr val="000000"/>
              </a:solidFill>
              <a:latin typeface="Arial"/>
              <a:ea typeface="Arial"/>
              <a:cs typeface="Arial"/>
              <a:sym typeface="Arial"/>
            </a:endParaRPr>
          </a:p>
          <a:p>
            <a:pPr marL="457200" marR="0" lvl="0" indent="-355600" algn="l" rtl="0">
              <a:lnSpc>
                <a:spcPct val="15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Debbie Ware </a:t>
            </a:r>
            <a:r>
              <a:rPr lang="en-US" sz="2000" b="0" i="0" u="none" strike="noStrike" cap="none">
                <a:solidFill>
                  <a:schemeClr val="dk1"/>
                </a:solidFill>
                <a:latin typeface="Calibri"/>
                <a:ea typeface="Calibri"/>
                <a:cs typeface="Calibri"/>
                <a:sym typeface="Calibri"/>
              </a:rPr>
              <a:t>– Social Coordinator</a:t>
            </a:r>
            <a:endParaRPr sz="2000" b="0" i="0" u="none" strike="noStrike" cap="none">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en-US" sz="2000" b="1">
                <a:solidFill>
                  <a:schemeClr val="dk1"/>
                </a:solidFill>
                <a:highlight>
                  <a:schemeClr val="lt1"/>
                </a:highlight>
                <a:latin typeface="Calibri"/>
                <a:ea typeface="Calibri"/>
                <a:cs typeface="Calibri"/>
                <a:sym typeface="Calibri"/>
              </a:rPr>
              <a:t>Denyse Carroll - </a:t>
            </a:r>
            <a:r>
              <a:rPr lang="en-US" sz="2000">
                <a:solidFill>
                  <a:schemeClr val="dk1"/>
                </a:solidFill>
                <a:highlight>
                  <a:schemeClr val="lt1"/>
                </a:highlight>
                <a:latin typeface="Calibri"/>
                <a:ea typeface="Calibri"/>
                <a:cs typeface="Calibri"/>
                <a:sym typeface="Calibri"/>
              </a:rPr>
              <a:t>Social Cmte &amp; Team Captains</a:t>
            </a:r>
            <a:endParaRPr sz="2000">
              <a:solidFill>
                <a:schemeClr val="dk1"/>
              </a:solidFill>
              <a:highlight>
                <a:schemeClr val="lt1"/>
              </a:highlight>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en-US" sz="2000" b="1">
                <a:solidFill>
                  <a:schemeClr val="dk1"/>
                </a:solidFill>
                <a:highlight>
                  <a:schemeClr val="lt1"/>
                </a:highlight>
                <a:latin typeface="Calibri"/>
                <a:ea typeface="Calibri"/>
                <a:cs typeface="Calibri"/>
                <a:sym typeface="Calibri"/>
              </a:rPr>
              <a:t>Melissa Rife</a:t>
            </a:r>
            <a:r>
              <a:rPr lang="en-US" sz="2000">
                <a:solidFill>
                  <a:schemeClr val="dk1"/>
                </a:solidFill>
                <a:highlight>
                  <a:schemeClr val="lt1"/>
                </a:highlight>
                <a:latin typeface="Calibri"/>
                <a:ea typeface="Calibri"/>
                <a:cs typeface="Calibri"/>
                <a:sym typeface="Calibri"/>
              </a:rPr>
              <a:t> - Surveys</a:t>
            </a:r>
            <a:endParaRPr sz="2000">
              <a:solidFill>
                <a:schemeClr val="dk1"/>
              </a:solidFill>
              <a:highlight>
                <a:schemeClr val="lt1"/>
              </a:highlight>
              <a:latin typeface="Calibri"/>
              <a:ea typeface="Calibri"/>
              <a:cs typeface="Calibri"/>
              <a:sym typeface="Calibri"/>
            </a:endParaRPr>
          </a:p>
          <a:p>
            <a:pPr marL="0" marR="0" lvl="0" indent="0" algn="l" rtl="0">
              <a:lnSpc>
                <a:spcPct val="150000"/>
              </a:lnSpc>
              <a:spcBef>
                <a:spcPts val="0"/>
              </a:spcBef>
              <a:spcAft>
                <a:spcPts val="0"/>
              </a:spcAft>
              <a:buNone/>
            </a:pPr>
            <a:endParaRPr sz="2000" b="0" i="0" u="none" strike="noStrike" cap="none">
              <a:solidFill>
                <a:schemeClr val="dk1"/>
              </a:solidFill>
              <a:highlight>
                <a:srgbClr val="FFFFFF"/>
              </a:highlight>
              <a:latin typeface="Calibri"/>
              <a:ea typeface="Calibri"/>
              <a:cs typeface="Calibri"/>
              <a:sym typeface="Calibri"/>
            </a:endParaRPr>
          </a:p>
          <a:p>
            <a:pPr marL="457200" marR="0" lvl="1" indent="0" algn="l" rtl="0">
              <a:lnSpc>
                <a:spcPct val="90000"/>
              </a:lnSpc>
              <a:spcBef>
                <a:spcPts val="500"/>
              </a:spcBef>
              <a:spcAft>
                <a:spcPts val="0"/>
              </a:spcAft>
              <a:buClr>
                <a:srgbClr val="000000"/>
              </a:buClr>
              <a:buSzPts val="2000"/>
              <a:buFont typeface="Arial"/>
              <a:buNone/>
            </a:pPr>
            <a:r>
              <a:rPr lang="en-US" sz="2000" b="0" i="0" u="none" strike="noStrike" cap="none">
                <a:solidFill>
                  <a:schemeClr val="dk1"/>
                </a:solidFill>
                <a:highlight>
                  <a:srgbClr val="FFFFFF"/>
                </a:highlight>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000"/>
              <a:buFont typeface="Arial"/>
              <a:buNone/>
            </a:pPr>
            <a:endParaRPr sz="2400" b="0" i="0" u="none" strike="noStrike" cap="none">
              <a:solidFill>
                <a:schemeClr val="dk1"/>
              </a:solidFill>
              <a:latin typeface="Calibri"/>
              <a:ea typeface="Calibri"/>
              <a:cs typeface="Calibri"/>
              <a:sym typeface="Calibri"/>
            </a:endParaRPr>
          </a:p>
          <a:p>
            <a:pPr marL="685800" marR="0" lvl="1" indent="-101600" algn="l" rtl="0">
              <a:lnSpc>
                <a:spcPct val="90000"/>
              </a:lnSpc>
              <a:spcBef>
                <a:spcPts val="5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3" name="Google Shape;73;p3"/>
          <p:cNvSpPr txBox="1"/>
          <p:nvPr/>
        </p:nvSpPr>
        <p:spPr>
          <a:xfrm>
            <a:off x="3543300" y="1094875"/>
            <a:ext cx="2057400" cy="572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202</a:t>
            </a:r>
            <a:r>
              <a:rPr lang="en-US" sz="2800" b="1">
                <a:solidFill>
                  <a:schemeClr val="dk1"/>
                </a:solidFill>
                <a:latin typeface="Calibri"/>
                <a:ea typeface="Calibri"/>
                <a:cs typeface="Calibri"/>
                <a:sym typeface="Calibri"/>
              </a:rPr>
              <a:t>4</a:t>
            </a:r>
            <a:r>
              <a:rPr lang="en-US" sz="2800" b="1" i="0" u="none" strike="noStrike" cap="none">
                <a:solidFill>
                  <a:schemeClr val="dk1"/>
                </a:solidFill>
                <a:latin typeface="Calibri"/>
                <a:ea typeface="Calibri"/>
                <a:cs typeface="Calibri"/>
                <a:sym typeface="Calibri"/>
              </a:rPr>
              <a:t> Board</a:t>
            </a:r>
            <a:endParaRPr sz="1400" b="0" i="0" u="none" strike="noStrike" cap="none">
              <a:solidFill>
                <a:srgbClr val="000000"/>
              </a:solidFill>
              <a:latin typeface="Arial"/>
              <a:ea typeface="Arial"/>
              <a:cs typeface="Arial"/>
              <a:sym typeface="Arial"/>
            </a:endParaRPr>
          </a:p>
        </p:txBody>
      </p:sp>
      <p:sp>
        <p:nvSpPr>
          <p:cNvPr id="74" name="Google Shape;74;p3"/>
          <p:cNvSpPr txBox="1"/>
          <p:nvPr/>
        </p:nvSpPr>
        <p:spPr>
          <a:xfrm>
            <a:off x="4572000" y="4706375"/>
            <a:ext cx="4643700" cy="7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b8f83b3341_1_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
        <p:nvSpPr>
          <p:cNvPr id="298" name="Google Shape;298;g2b8f83b3341_1_0"/>
          <p:cNvSpPr txBox="1">
            <a:spLocks noGrp="1"/>
          </p:cNvSpPr>
          <p:nvPr>
            <p:ph type="body" idx="1"/>
          </p:nvPr>
        </p:nvSpPr>
        <p:spPr>
          <a:xfrm>
            <a:off x="0" y="1227082"/>
            <a:ext cx="9144000" cy="56310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299" name="Google Shape;299;g2b8f83b3341_1_0"/>
          <p:cNvSpPr txBox="1">
            <a:spLocks noGrp="1"/>
          </p:cNvSpPr>
          <p:nvPr>
            <p:ph type="title"/>
          </p:nvPr>
        </p:nvSpPr>
        <p:spPr>
          <a:xfrm>
            <a:off x="0" y="0"/>
            <a:ext cx="9144000" cy="122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Back-Up Slides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306" name="Google Shape;306;p26"/>
          <p:cNvSpPr txBox="1">
            <a:spLocks noGrp="1"/>
          </p:cNvSpPr>
          <p:nvPr>
            <p:ph type="title"/>
          </p:nvPr>
        </p:nvSpPr>
        <p:spPr>
          <a:xfrm>
            <a:off x="0" y="0"/>
            <a:ext cx="9144000" cy="1227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400"/>
              <a:buNone/>
            </a:pPr>
            <a:r>
              <a:rPr lang="en-US"/>
              <a:t>PWCA Updates </a:t>
            </a:r>
            <a:endParaRPr/>
          </a:p>
        </p:txBody>
      </p:sp>
      <p:sp>
        <p:nvSpPr>
          <p:cNvPr id="307" name="Google Shape;307;p26"/>
          <p:cNvSpPr txBox="1"/>
          <p:nvPr/>
        </p:nvSpPr>
        <p:spPr>
          <a:xfrm>
            <a:off x="533400" y="990600"/>
            <a:ext cx="7620000" cy="54705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Who is PWCA?</a:t>
            </a:r>
            <a:endParaRPr sz="2800" b="1" i="0" u="none" strike="noStrike" cap="none">
              <a:solidFill>
                <a:srgbClr val="000000"/>
              </a:solidFill>
              <a:latin typeface="Calibri"/>
              <a:ea typeface="Calibri"/>
              <a:cs typeface="Calibri"/>
              <a:sym typeface="Calibri"/>
            </a:endParaRPr>
          </a:p>
          <a:p>
            <a:pPr marL="685800" marR="0" lvl="1" indent="-228600" algn="l" rtl="0">
              <a:lnSpc>
                <a:spcPct val="90000"/>
              </a:lnSpc>
              <a:spcBef>
                <a:spcPts val="0"/>
              </a:spcBef>
              <a:spcAft>
                <a:spcPts val="0"/>
              </a:spcAft>
              <a:buClr>
                <a:srgbClr val="000000"/>
              </a:buClr>
              <a:buSzPts val="2800"/>
              <a:buFont typeface="Arial"/>
              <a:buChar char="•"/>
            </a:pPr>
            <a:r>
              <a:rPr lang="en-US" sz="2400" b="0" i="0" u="none" strike="noStrike" cap="none">
                <a:solidFill>
                  <a:srgbClr val="000000"/>
                </a:solidFill>
                <a:latin typeface="Calibri"/>
                <a:ea typeface="Calibri"/>
                <a:cs typeface="Calibri"/>
                <a:sym typeface="Calibri"/>
              </a:rPr>
              <a:t>Prince William Crew Association</a:t>
            </a:r>
            <a:endParaRPr sz="2400" b="0" i="0" u="none" strike="noStrike" cap="none">
              <a:solidFill>
                <a:srgbClr val="000000"/>
              </a:solidFill>
              <a:latin typeface="Calibri"/>
              <a:ea typeface="Calibri"/>
              <a:cs typeface="Calibri"/>
              <a:sym typeface="Calibri"/>
            </a:endParaRPr>
          </a:p>
          <a:p>
            <a:pPr marL="685800" marR="0" lvl="1" indent="-228600" algn="l" rtl="0">
              <a:lnSpc>
                <a:spcPct val="90000"/>
              </a:lnSpc>
              <a:spcBef>
                <a:spcPts val="0"/>
              </a:spcBef>
              <a:spcAft>
                <a:spcPts val="0"/>
              </a:spcAft>
              <a:buClr>
                <a:srgbClr val="000000"/>
              </a:buClr>
              <a:buSzPts val="2800"/>
              <a:buFont typeface="Arial"/>
              <a:buChar char="•"/>
            </a:pPr>
            <a:r>
              <a:rPr lang="en-US" sz="2400" b="0" i="0" u="none" strike="noStrike" cap="none">
                <a:solidFill>
                  <a:srgbClr val="000000"/>
                </a:solidFill>
                <a:latin typeface="Calibri"/>
                <a:ea typeface="Calibri"/>
                <a:cs typeface="Calibri"/>
                <a:sym typeface="Calibri"/>
              </a:rPr>
              <a:t>Maintains the boathouse &amp; docks</a:t>
            </a:r>
            <a:endParaRPr sz="2400" b="0" i="0" u="none" strike="noStrike" cap="none">
              <a:solidFill>
                <a:srgbClr val="000000"/>
              </a:solidFill>
              <a:latin typeface="Calibri"/>
              <a:ea typeface="Calibri"/>
              <a:cs typeface="Calibri"/>
              <a:sym typeface="Calibri"/>
            </a:endParaRPr>
          </a:p>
          <a:p>
            <a:pPr marL="685800" marR="0" lvl="1" indent="-203200" algn="l" rtl="0">
              <a:lnSpc>
                <a:spcPct val="90000"/>
              </a:lnSpc>
              <a:spcBef>
                <a:spcPts val="0"/>
              </a:spcBef>
              <a:spcAft>
                <a:spcPts val="0"/>
              </a:spcAft>
              <a:buSzPts val="2400"/>
              <a:buFont typeface="Calibri"/>
              <a:buChar char="•"/>
            </a:pPr>
            <a:r>
              <a:rPr lang="en-US" sz="2400">
                <a:latin typeface="Calibri"/>
                <a:ea typeface="Calibri"/>
                <a:cs typeface="Calibri"/>
                <a:sym typeface="Calibri"/>
              </a:rPr>
              <a:t>Manages all scholastic rowing in Prince William County.</a:t>
            </a:r>
            <a:endParaRPr sz="2400">
              <a:latin typeface="Calibri"/>
              <a:ea typeface="Calibri"/>
              <a:cs typeface="Calibri"/>
              <a:sym typeface="Calibri"/>
            </a:endParaRPr>
          </a:p>
          <a:p>
            <a:pPr marL="685800" marR="0" lvl="1" indent="-228600" algn="l" rtl="0">
              <a:lnSpc>
                <a:spcPct val="90000"/>
              </a:lnSpc>
              <a:spcBef>
                <a:spcPts val="0"/>
              </a:spcBef>
              <a:spcAft>
                <a:spcPts val="0"/>
              </a:spcAft>
              <a:buClr>
                <a:srgbClr val="000000"/>
              </a:buClr>
              <a:buSzPts val="2800"/>
              <a:buFont typeface="Arial"/>
              <a:buChar char="•"/>
            </a:pPr>
            <a:r>
              <a:rPr lang="en-US" sz="2400" b="0" i="0" u="none" strike="noStrike" cap="none">
                <a:solidFill>
                  <a:srgbClr val="000000"/>
                </a:solidFill>
                <a:latin typeface="Calibri"/>
                <a:ea typeface="Calibri"/>
                <a:cs typeface="Calibri"/>
                <a:sym typeface="Calibri"/>
              </a:rPr>
              <a:t>PWRC is an associate member.</a:t>
            </a:r>
            <a:endParaRPr sz="2400" b="0" i="0" u="none" strike="noStrike" cap="none">
              <a:solidFill>
                <a:srgbClr val="000000"/>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Boathouse Improvements</a:t>
            </a:r>
            <a:endParaRPr sz="2800" b="1" i="0" u="none" strike="noStrike" cap="none">
              <a:solidFill>
                <a:srgbClr val="000000"/>
              </a:solidFill>
              <a:latin typeface="Calibri"/>
              <a:ea typeface="Calibri"/>
              <a:cs typeface="Calibri"/>
              <a:sym typeface="Calibri"/>
            </a:endParaRPr>
          </a:p>
          <a:p>
            <a:pPr marL="685800" marR="0" lvl="1" indent="-254000" algn="l" rtl="0">
              <a:lnSpc>
                <a:spcPct val="90000"/>
              </a:lnSpc>
              <a:spcBef>
                <a:spcPts val="0"/>
              </a:spcBef>
              <a:spcAft>
                <a:spcPts val="0"/>
              </a:spcAft>
              <a:buClr>
                <a:srgbClr val="000000"/>
              </a:buClr>
              <a:buSzPts val="2800"/>
              <a:buFont typeface="Arial"/>
              <a:buChar char="•"/>
            </a:pPr>
            <a:r>
              <a:rPr lang="en-US" sz="2400">
                <a:latin typeface="Calibri"/>
                <a:ea typeface="Calibri"/>
                <a:cs typeface="Calibri"/>
                <a:sym typeface="Calibri"/>
              </a:rPr>
              <a:t>Oar Savers</a:t>
            </a:r>
            <a:endParaRPr sz="2400" b="0" i="0" u="none" strike="noStrike" cap="none">
              <a:solidFill>
                <a:srgbClr val="000000"/>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Junior summer rowing programs</a:t>
            </a:r>
            <a:endParaRPr sz="2800" b="1" i="0" u="none" strike="noStrike" cap="none">
              <a:solidFill>
                <a:srgbClr val="000000"/>
              </a:solidFill>
              <a:latin typeface="Calibri"/>
              <a:ea typeface="Calibri"/>
              <a:cs typeface="Calibri"/>
              <a:sym typeface="Calibri"/>
            </a:endParaRPr>
          </a:p>
          <a:p>
            <a:pPr marL="685800" marR="0" lvl="1"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Novice</a:t>
            </a:r>
            <a:endParaRPr sz="2400" b="0" i="0" u="none" strike="noStrike" cap="none">
              <a:solidFill>
                <a:srgbClr val="000000"/>
              </a:solidFill>
              <a:latin typeface="Calibri"/>
              <a:ea typeface="Calibri"/>
              <a:cs typeface="Calibri"/>
              <a:sym typeface="Calibri"/>
            </a:endParaRPr>
          </a:p>
          <a:p>
            <a:pPr marL="685800" marR="0" lvl="1"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Experienced developmental and sculling</a:t>
            </a:r>
            <a:endParaRPr sz="2400" b="0" i="0" u="none" strike="noStrike" cap="none">
              <a:solidFill>
                <a:srgbClr val="000000"/>
              </a:solidFill>
              <a:latin typeface="Calibri"/>
              <a:ea typeface="Calibri"/>
              <a:cs typeface="Calibri"/>
              <a:sym typeface="Calibri"/>
            </a:endParaRPr>
          </a:p>
          <a:p>
            <a:pPr marL="685800" marR="0" lvl="1"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Competitive summer and fall teams</a:t>
            </a:r>
            <a:endParaRPr sz="2400" b="0" i="0" u="none" strike="noStrike" cap="none">
              <a:solidFill>
                <a:srgbClr val="000000"/>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Expanding rowing in Prince William County</a:t>
            </a:r>
            <a:endParaRPr sz="2800" b="1" i="0" u="none" strike="noStrike" cap="none">
              <a:solidFill>
                <a:srgbClr val="000000"/>
              </a:solidFill>
              <a:latin typeface="Calibri"/>
              <a:ea typeface="Calibri"/>
              <a:cs typeface="Calibri"/>
              <a:sym typeface="Calibri"/>
            </a:endParaRPr>
          </a:p>
          <a:p>
            <a:pPr marL="914400" marR="0" lvl="0" indent="0" algn="l" rtl="0">
              <a:lnSpc>
                <a:spcPct val="90000"/>
              </a:lnSpc>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085ee91931_0_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32</a:t>
            </a:fld>
            <a:endParaRPr sz="1200" b="0" i="0" u="none" strike="noStrike" cap="none">
              <a:solidFill>
                <a:srgbClr val="888888"/>
              </a:solidFill>
              <a:latin typeface="Calibri"/>
              <a:ea typeface="Calibri"/>
              <a:cs typeface="Calibri"/>
              <a:sym typeface="Calibri"/>
            </a:endParaRPr>
          </a:p>
        </p:txBody>
      </p:sp>
      <p:sp>
        <p:nvSpPr>
          <p:cNvPr id="313" name="Google Shape;313;g2085ee91931_0_5"/>
          <p:cNvSpPr txBox="1">
            <a:spLocks noGrp="1"/>
          </p:cNvSpPr>
          <p:nvPr>
            <p:ph type="body" idx="1"/>
          </p:nvPr>
        </p:nvSpPr>
        <p:spPr>
          <a:xfrm>
            <a:off x="0" y="1227081"/>
            <a:ext cx="9144000" cy="5631000"/>
          </a:xfrm>
          <a:prstGeom prst="rect">
            <a:avLst/>
          </a:prstGeom>
          <a:noFill/>
          <a:ln>
            <a:noFill/>
          </a:ln>
        </p:spPr>
        <p:txBody>
          <a:bodyPr spcFirstLastPara="1" wrap="square" lIns="91425" tIns="45700" rIns="91425" bIns="45700" anchor="t" anchorCtr="0">
            <a:noAutofit/>
          </a:bodyPr>
          <a:lstStyle/>
          <a:p>
            <a:pPr marL="1143000" marR="0" lvl="2"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p:txBody>
      </p:sp>
      <p:sp>
        <p:nvSpPr>
          <p:cNvPr id="314" name="Google Shape;314;g2085ee91931_0_5"/>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a:t>QR Registration Codes</a:t>
            </a:r>
            <a:endParaRPr sz="3200" b="1" i="0" u="none" strike="noStrike" cap="none">
              <a:solidFill>
                <a:srgbClr val="7E0000"/>
              </a:solidFill>
              <a:latin typeface="Arial"/>
              <a:ea typeface="Arial"/>
              <a:cs typeface="Arial"/>
              <a:sym typeface="Arial"/>
            </a:endParaRPr>
          </a:p>
        </p:txBody>
      </p:sp>
      <p:sp>
        <p:nvSpPr>
          <p:cNvPr id="315" name="Google Shape;315;g2085ee91931_0_5"/>
          <p:cNvSpPr txBox="1"/>
          <p:nvPr/>
        </p:nvSpPr>
        <p:spPr>
          <a:xfrm>
            <a:off x="452525" y="1227075"/>
            <a:ext cx="4510800" cy="2955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Register now on iCrew!</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The large QR code to the right will take you to the registration link, where you can begin the process to create an iCrew profile and register with PWRC for the 202</a:t>
            </a:r>
            <a:r>
              <a:rPr lang="en-US" sz="1600">
                <a:latin typeface="Calibri"/>
                <a:ea typeface="Calibri"/>
                <a:cs typeface="Calibri"/>
                <a:sym typeface="Calibri"/>
              </a:rPr>
              <a:t>4</a:t>
            </a:r>
            <a:r>
              <a:rPr lang="en-US" sz="1600" b="0" i="0" u="none" strike="noStrike" cap="none">
                <a:solidFill>
                  <a:srgbClr val="000000"/>
                </a:solidFill>
                <a:latin typeface="Calibri"/>
                <a:ea typeface="Calibri"/>
                <a:cs typeface="Calibri"/>
                <a:sym typeface="Calibri"/>
              </a:rPr>
              <a:t> season. The link will be posted on the website soon.</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The codes below will take you to the app stores to download the </a:t>
            </a:r>
            <a:r>
              <a:rPr lang="en-US" sz="1600" b="0" i="1" u="none" strike="noStrike" cap="none">
                <a:solidFill>
                  <a:srgbClr val="000000"/>
                </a:solidFill>
                <a:latin typeface="Calibri"/>
                <a:ea typeface="Calibri"/>
                <a:cs typeface="Calibri"/>
                <a:sym typeface="Calibri"/>
              </a:rPr>
              <a:t>free</a:t>
            </a:r>
            <a:r>
              <a:rPr lang="en-US" sz="1600" b="0" i="0" u="none" strike="noStrike" cap="none">
                <a:solidFill>
                  <a:srgbClr val="000000"/>
                </a:solidFill>
                <a:latin typeface="Calibri"/>
                <a:ea typeface="Calibri"/>
                <a:cs typeface="Calibri"/>
                <a:sym typeface="Calibri"/>
              </a:rPr>
              <a:t> iCrew app compatible with your phone.</a:t>
            </a:r>
            <a:endParaRPr sz="1600" b="0" i="0" u="none" strike="noStrike" cap="none">
              <a:solidFill>
                <a:srgbClr val="000000"/>
              </a:solidFill>
              <a:latin typeface="Calibri"/>
              <a:ea typeface="Calibri"/>
              <a:cs typeface="Calibri"/>
              <a:sym typeface="Calibri"/>
            </a:endParaRPr>
          </a:p>
        </p:txBody>
      </p:sp>
      <p:grpSp>
        <p:nvGrpSpPr>
          <p:cNvPr id="316" name="Google Shape;316;g2085ee91931_0_5"/>
          <p:cNvGrpSpPr/>
          <p:nvPr/>
        </p:nvGrpSpPr>
        <p:grpSpPr>
          <a:xfrm>
            <a:off x="-467300" y="4210038"/>
            <a:ext cx="3651300" cy="2146312"/>
            <a:chOff x="218750" y="3796263"/>
            <a:chExt cx="3651300" cy="2146312"/>
          </a:xfrm>
        </p:grpSpPr>
        <p:pic>
          <p:nvPicPr>
            <p:cNvPr id="317" name="Google Shape;317;g2085ee91931_0_5"/>
            <p:cNvPicPr preferRelativeResize="0"/>
            <p:nvPr/>
          </p:nvPicPr>
          <p:blipFill rotWithShape="1">
            <a:blip r:embed="rId3">
              <a:alphaModFix/>
            </a:blip>
            <a:srcRect/>
            <a:stretch/>
          </p:blipFill>
          <p:spPr>
            <a:xfrm>
              <a:off x="1244300" y="4342375"/>
              <a:ext cx="1600200" cy="1600200"/>
            </a:xfrm>
            <a:prstGeom prst="rect">
              <a:avLst/>
            </a:prstGeom>
            <a:noFill/>
            <a:ln>
              <a:noFill/>
            </a:ln>
          </p:spPr>
        </p:pic>
        <p:sp>
          <p:nvSpPr>
            <p:cNvPr id="318" name="Google Shape;318;g2085ee91931_0_5"/>
            <p:cNvSpPr txBox="1"/>
            <p:nvPr/>
          </p:nvSpPr>
          <p:spPr>
            <a:xfrm>
              <a:off x="218750" y="3796263"/>
              <a:ext cx="3651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Apple iOS</a:t>
              </a:r>
              <a:endParaRPr sz="2000" b="1" i="0" u="none" strike="noStrike" cap="none">
                <a:solidFill>
                  <a:srgbClr val="000000"/>
                </a:solidFill>
                <a:latin typeface="Calibri"/>
                <a:ea typeface="Calibri"/>
                <a:cs typeface="Calibri"/>
                <a:sym typeface="Calibri"/>
              </a:endParaRPr>
            </a:p>
          </p:txBody>
        </p:sp>
      </p:grpSp>
      <p:grpSp>
        <p:nvGrpSpPr>
          <p:cNvPr id="319" name="Google Shape;319;g2085ee91931_0_5"/>
          <p:cNvGrpSpPr/>
          <p:nvPr/>
        </p:nvGrpSpPr>
        <p:grpSpPr>
          <a:xfrm>
            <a:off x="2047225" y="4210038"/>
            <a:ext cx="3651300" cy="2146312"/>
            <a:chOff x="3870050" y="3796263"/>
            <a:chExt cx="3651300" cy="2146312"/>
          </a:xfrm>
        </p:grpSpPr>
        <p:pic>
          <p:nvPicPr>
            <p:cNvPr id="320" name="Google Shape;320;g2085ee91931_0_5"/>
            <p:cNvPicPr preferRelativeResize="0"/>
            <p:nvPr/>
          </p:nvPicPr>
          <p:blipFill rotWithShape="1">
            <a:blip r:embed="rId4">
              <a:alphaModFix/>
            </a:blip>
            <a:srcRect/>
            <a:stretch/>
          </p:blipFill>
          <p:spPr>
            <a:xfrm>
              <a:off x="4895600" y="4342375"/>
              <a:ext cx="1600200" cy="1600200"/>
            </a:xfrm>
            <a:prstGeom prst="rect">
              <a:avLst/>
            </a:prstGeom>
            <a:noFill/>
            <a:ln>
              <a:noFill/>
            </a:ln>
          </p:spPr>
        </p:pic>
        <p:sp>
          <p:nvSpPr>
            <p:cNvPr id="321" name="Google Shape;321;g2085ee91931_0_5"/>
            <p:cNvSpPr txBox="1"/>
            <p:nvPr/>
          </p:nvSpPr>
          <p:spPr>
            <a:xfrm>
              <a:off x="3870050" y="3796263"/>
              <a:ext cx="3651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Android</a:t>
              </a:r>
              <a:endParaRPr sz="2000" b="1" i="0" u="none" strike="noStrike" cap="none">
                <a:solidFill>
                  <a:srgbClr val="000000"/>
                </a:solidFill>
                <a:latin typeface="Calibri"/>
                <a:ea typeface="Calibri"/>
                <a:cs typeface="Calibri"/>
                <a:sym typeface="Calibri"/>
              </a:endParaRPr>
            </a:p>
          </p:txBody>
        </p:sp>
      </p:grpSp>
      <p:pic>
        <p:nvPicPr>
          <p:cNvPr id="322" name="Google Shape;322;g2085ee91931_0_5"/>
          <p:cNvPicPr preferRelativeResize="0"/>
          <p:nvPr/>
        </p:nvPicPr>
        <p:blipFill rotWithShape="1">
          <a:blip r:embed="rId5">
            <a:alphaModFix/>
          </a:blip>
          <a:srcRect/>
          <a:stretch/>
        </p:blipFill>
        <p:spPr>
          <a:xfrm>
            <a:off x="5432100" y="1351125"/>
            <a:ext cx="3154680" cy="31546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cdc85cdc4b_0_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
        <p:nvSpPr>
          <p:cNvPr id="329" name="Google Shape;329;gcdc85cdc4b_0_0"/>
          <p:cNvSpPr txBox="1">
            <a:spLocks noGrp="1"/>
          </p:cNvSpPr>
          <p:nvPr>
            <p:ph type="title"/>
          </p:nvPr>
        </p:nvSpPr>
        <p:spPr>
          <a:xfrm>
            <a:off x="0" y="0"/>
            <a:ext cx="9144000" cy="1227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400"/>
              <a:buNone/>
            </a:pPr>
            <a:r>
              <a:rPr lang="en-US"/>
              <a:t>Sponsors</a:t>
            </a:r>
            <a:endParaRPr/>
          </a:p>
        </p:txBody>
      </p:sp>
      <p:pic>
        <p:nvPicPr>
          <p:cNvPr id="330" name="Google Shape;330;gcdc85cdc4b_0_0"/>
          <p:cNvPicPr preferRelativeResize="0"/>
          <p:nvPr/>
        </p:nvPicPr>
        <p:blipFill rotWithShape="1">
          <a:blip r:embed="rId3">
            <a:alphaModFix/>
          </a:blip>
          <a:srcRect/>
          <a:stretch/>
        </p:blipFill>
        <p:spPr>
          <a:xfrm>
            <a:off x="3542263" y="2968138"/>
            <a:ext cx="2235674" cy="2588838"/>
          </a:xfrm>
          <a:prstGeom prst="rect">
            <a:avLst/>
          </a:prstGeom>
          <a:noFill/>
          <a:ln>
            <a:noFill/>
          </a:ln>
        </p:spPr>
      </p:pic>
      <p:sp>
        <p:nvSpPr>
          <p:cNvPr id="331" name="Google Shape;331;gcdc85cdc4b_0_0"/>
          <p:cNvSpPr txBox="1"/>
          <p:nvPr/>
        </p:nvSpPr>
        <p:spPr>
          <a:xfrm rot="-1494871">
            <a:off x="608900" y="1837086"/>
            <a:ext cx="4057061" cy="152380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7E0000"/>
                </a:solidFill>
                <a:latin typeface="Calibri"/>
                <a:ea typeface="Calibri"/>
                <a:cs typeface="Calibri"/>
                <a:sym typeface="Calibri"/>
              </a:rPr>
              <a:t>Thank you to </a:t>
            </a:r>
            <a:endParaRPr sz="2900" b="1" i="0" u="none" strike="noStrike" cap="none">
              <a:solidFill>
                <a:srgbClr val="7E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7E0000"/>
                </a:solidFill>
                <a:latin typeface="Calibri"/>
                <a:ea typeface="Calibri"/>
                <a:cs typeface="Calibri"/>
                <a:sym typeface="Calibri"/>
              </a:rPr>
              <a:t>our AMAZING</a:t>
            </a:r>
            <a:endParaRPr sz="2900" b="1" i="0" u="none" strike="noStrike" cap="none">
              <a:solidFill>
                <a:srgbClr val="7E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7E0000"/>
                </a:solidFill>
                <a:latin typeface="Calibri"/>
                <a:ea typeface="Calibri"/>
                <a:cs typeface="Calibri"/>
                <a:sym typeface="Calibri"/>
              </a:rPr>
              <a:t>sponsors!!</a:t>
            </a:r>
            <a:endParaRPr sz="2900" b="1" i="0" u="none" strike="noStrike" cap="none">
              <a:solidFill>
                <a:srgbClr val="7E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body" idx="2"/>
          </p:nvPr>
        </p:nvSpPr>
        <p:spPr>
          <a:xfrm>
            <a:off x="293906" y="902646"/>
            <a:ext cx="7132200" cy="54537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SzPts val="2800"/>
              <a:buNone/>
            </a:pPr>
            <a:r>
              <a:rPr lang="en-US" sz="2800" b="1" i="0" u="none" strike="noStrike" cap="none">
                <a:solidFill>
                  <a:schemeClr val="dk1"/>
                </a:solidFill>
                <a:latin typeface="Calibri"/>
                <a:ea typeface="Calibri"/>
                <a:cs typeface="Calibri"/>
                <a:sym typeface="Calibri"/>
              </a:rPr>
              <a:t>Supporting Personnel</a:t>
            </a:r>
            <a:endParaRPr/>
          </a:p>
          <a:p>
            <a:pPr marL="685800" marR="0" lvl="1" indent="-228600" algn="l" rtl="0">
              <a:lnSpc>
                <a:spcPct val="90000"/>
              </a:lnSpc>
              <a:spcBef>
                <a:spcPts val="50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Sue Hearney </a:t>
            </a:r>
            <a:r>
              <a:rPr lang="en-US" sz="2000" b="0" i="0" u="none" strike="noStrike" cap="none">
                <a:solidFill>
                  <a:schemeClr val="dk1"/>
                </a:solidFill>
                <a:latin typeface="Calibri"/>
                <a:ea typeface="Calibri"/>
                <a:cs typeface="Calibri"/>
                <a:sym typeface="Calibri"/>
              </a:rPr>
              <a:t>– Website</a:t>
            </a:r>
            <a:endParaRPr sz="20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SzPts val="2000"/>
              <a:buChar char="•"/>
            </a:pPr>
            <a:r>
              <a:rPr lang="en-US" sz="2000" b="1"/>
              <a:t>Chris Page</a:t>
            </a:r>
            <a:r>
              <a:rPr lang="en-US" sz="2000"/>
              <a:t> - Social Media and Marketing</a:t>
            </a:r>
            <a:endParaRPr sz="2000"/>
          </a:p>
          <a:p>
            <a:pPr marL="0" marR="0" lvl="0" indent="0" algn="l" rtl="0">
              <a:lnSpc>
                <a:spcPct val="90000"/>
              </a:lnSpc>
              <a:spcBef>
                <a:spcPts val="500"/>
              </a:spcBef>
              <a:spcAft>
                <a:spcPts val="0"/>
              </a:spcAft>
              <a:buNone/>
            </a:pPr>
            <a:endParaRPr sz="2000"/>
          </a:p>
          <a:p>
            <a:pPr marL="457200" lvl="0" indent="0" algn="l" rtl="0">
              <a:lnSpc>
                <a:spcPct val="90000"/>
              </a:lnSpc>
              <a:spcBef>
                <a:spcPts val="500"/>
              </a:spcBef>
              <a:spcAft>
                <a:spcPts val="0"/>
              </a:spcAft>
              <a:buSzPts val="2800"/>
              <a:buNone/>
            </a:pPr>
            <a:r>
              <a:rPr lang="en-US"/>
              <a:t>Volunteers Needed!*</a:t>
            </a:r>
            <a:endParaRPr/>
          </a:p>
          <a:p>
            <a:pPr marL="685800" lvl="1" indent="-228600" algn="l" rtl="0">
              <a:lnSpc>
                <a:spcPct val="90000"/>
              </a:lnSpc>
              <a:spcBef>
                <a:spcPts val="500"/>
              </a:spcBef>
              <a:spcAft>
                <a:spcPts val="0"/>
              </a:spcAft>
              <a:buSzPts val="2000"/>
              <a:buChar char="•"/>
            </a:pPr>
            <a:r>
              <a:rPr lang="en-US" sz="2000" b="1"/>
              <a:t>Equipment/Maintenance – Team Reps </a:t>
            </a:r>
            <a:endParaRPr/>
          </a:p>
          <a:p>
            <a:pPr marL="685800" lvl="1" indent="-228600" algn="l" rtl="0">
              <a:lnSpc>
                <a:spcPct val="90000"/>
              </a:lnSpc>
              <a:spcBef>
                <a:spcPts val="500"/>
              </a:spcBef>
              <a:spcAft>
                <a:spcPts val="0"/>
              </a:spcAft>
              <a:buSzPts val="2000"/>
              <a:buChar char="•"/>
            </a:pPr>
            <a:r>
              <a:rPr lang="en-US" sz="2000" b="1"/>
              <a:t>2024 Social Committee</a:t>
            </a:r>
            <a:endParaRPr/>
          </a:p>
          <a:p>
            <a:pPr marL="685800" lvl="1" indent="-228600" algn="l" rtl="0">
              <a:lnSpc>
                <a:spcPct val="90000"/>
              </a:lnSpc>
              <a:spcBef>
                <a:spcPts val="500"/>
              </a:spcBef>
              <a:spcAft>
                <a:spcPts val="0"/>
              </a:spcAft>
              <a:buSzPts val="2000"/>
              <a:buChar char="•"/>
            </a:pPr>
            <a:r>
              <a:rPr lang="en-US" sz="2000" b="1"/>
              <a:t>Learn-To-Row Days</a:t>
            </a:r>
            <a:endParaRPr/>
          </a:p>
          <a:p>
            <a:pPr marL="685800" lvl="1" indent="-228600" algn="l" rtl="0">
              <a:lnSpc>
                <a:spcPct val="90000"/>
              </a:lnSpc>
              <a:spcBef>
                <a:spcPts val="500"/>
              </a:spcBef>
              <a:spcAft>
                <a:spcPts val="0"/>
              </a:spcAft>
              <a:buSzPts val="2000"/>
              <a:buChar char="•"/>
            </a:pPr>
            <a:r>
              <a:rPr lang="en-US" sz="2000" b="1"/>
              <a:t>Novice Camp</a:t>
            </a:r>
            <a:endParaRPr sz="2000" b="1"/>
          </a:p>
          <a:p>
            <a:pPr marL="685800" lvl="1" indent="-228600" algn="l" rtl="0">
              <a:lnSpc>
                <a:spcPct val="90000"/>
              </a:lnSpc>
              <a:spcBef>
                <a:spcPts val="500"/>
              </a:spcBef>
              <a:spcAft>
                <a:spcPts val="0"/>
              </a:spcAft>
              <a:buSzPts val="2000"/>
              <a:buChar char="•"/>
            </a:pPr>
            <a:r>
              <a:rPr lang="en-US" sz="2000" b="1"/>
              <a:t>Rock the Occ Half Marathon</a:t>
            </a:r>
            <a:endParaRPr sz="2000" b="1"/>
          </a:p>
          <a:p>
            <a:pPr marL="685800" lvl="1" indent="-228600" algn="l" rtl="0">
              <a:lnSpc>
                <a:spcPct val="90000"/>
              </a:lnSpc>
              <a:spcBef>
                <a:spcPts val="500"/>
              </a:spcBef>
              <a:spcAft>
                <a:spcPts val="0"/>
              </a:spcAft>
              <a:buSzPts val="2000"/>
              <a:buChar char="•"/>
            </a:pPr>
            <a:r>
              <a:rPr lang="en-US" sz="2000" b="1"/>
              <a:t>Boathouse Workdays</a:t>
            </a:r>
            <a:endParaRPr/>
          </a:p>
          <a:p>
            <a:pPr marL="685800" lvl="1" indent="-228600" algn="l" rtl="0">
              <a:lnSpc>
                <a:spcPct val="90000"/>
              </a:lnSpc>
              <a:spcBef>
                <a:spcPts val="500"/>
              </a:spcBef>
              <a:spcAft>
                <a:spcPts val="0"/>
              </a:spcAft>
              <a:buSzPts val="2000"/>
              <a:buChar char="•"/>
            </a:pPr>
            <a:r>
              <a:rPr lang="en-US" sz="2000" b="1"/>
              <a:t>POC for launch engine gas</a:t>
            </a:r>
            <a:endParaRPr sz="2000" b="1"/>
          </a:p>
          <a:p>
            <a:pPr marL="685800" lvl="1" indent="-228600" algn="l" rtl="0">
              <a:lnSpc>
                <a:spcPct val="90000"/>
              </a:lnSpc>
              <a:spcBef>
                <a:spcPts val="500"/>
              </a:spcBef>
              <a:spcAft>
                <a:spcPts val="0"/>
              </a:spcAft>
              <a:buSzPts val="2000"/>
              <a:buChar char="•"/>
            </a:pPr>
            <a:r>
              <a:rPr lang="en-US" sz="2000" b="1"/>
              <a:t>Hang flyers for LTR &amp; Camps</a:t>
            </a:r>
            <a:endParaRPr sz="2000" b="1"/>
          </a:p>
          <a:p>
            <a:pPr marL="685800" lvl="1" indent="-228600" algn="l" rtl="0">
              <a:lnSpc>
                <a:spcPct val="90000"/>
              </a:lnSpc>
              <a:spcBef>
                <a:spcPts val="500"/>
              </a:spcBef>
              <a:spcAft>
                <a:spcPts val="0"/>
              </a:spcAft>
              <a:buSzPts val="2000"/>
              <a:buChar char="•"/>
            </a:pPr>
            <a:r>
              <a:rPr lang="en-US" sz="2000" b="1"/>
              <a:t>And more throughout the season! </a:t>
            </a:r>
            <a:endParaRPr/>
          </a:p>
          <a:p>
            <a:pPr marL="685800" lvl="1" indent="-228600" algn="l" rtl="0">
              <a:lnSpc>
                <a:spcPct val="90000"/>
              </a:lnSpc>
              <a:spcBef>
                <a:spcPts val="500"/>
              </a:spcBef>
              <a:spcAft>
                <a:spcPts val="0"/>
              </a:spcAft>
              <a:buSzPts val="2000"/>
              <a:buChar char="•"/>
            </a:pPr>
            <a:r>
              <a:rPr lang="en-US" sz="2000" b="1">
                <a:highlight>
                  <a:schemeClr val="lt1"/>
                </a:highlight>
              </a:rPr>
              <a:t>Look for the Volunteer Sign-Up in your email</a:t>
            </a:r>
            <a:endParaRPr>
              <a:highlight>
                <a:schemeClr val="lt1"/>
              </a:highlight>
            </a:endParaRPr>
          </a:p>
          <a:p>
            <a:pPr marL="228600" lvl="0" indent="-101600" algn="l" rtl="0">
              <a:lnSpc>
                <a:spcPct val="90000"/>
              </a:lnSpc>
              <a:spcBef>
                <a:spcPts val="500"/>
              </a:spcBef>
              <a:spcAft>
                <a:spcPts val="0"/>
              </a:spcAft>
              <a:buSzPts val="2000"/>
              <a:buNone/>
            </a:pPr>
            <a:endParaRPr/>
          </a:p>
        </p:txBody>
      </p:sp>
      <p:sp>
        <p:nvSpPr>
          <p:cNvPr id="81" name="Google Shape;81;p4"/>
          <p:cNvSpPr txBox="1">
            <a:spLocks noGrp="1"/>
          </p:cNvSpPr>
          <p:nvPr>
            <p:ph type="title"/>
          </p:nvPr>
        </p:nvSpPr>
        <p:spPr>
          <a:xfrm>
            <a:off x="0" y="-18385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Support </a:t>
            </a:r>
            <a:r>
              <a:rPr lang="en-US" sz="3600">
                <a:solidFill>
                  <a:schemeClr val="dk1"/>
                </a:solidFill>
              </a:rPr>
              <a:t>(Kerrie</a:t>
            </a:r>
            <a:r>
              <a:rPr lang="en-US" sz="3600" b="1" i="0" u="none" strike="noStrike" cap="none">
                <a:solidFill>
                  <a:schemeClr val="dk1"/>
                </a:solidFill>
                <a:latin typeface="Arial"/>
                <a:ea typeface="Arial"/>
                <a:cs typeface="Arial"/>
                <a:sym typeface="Arial"/>
              </a:rPr>
              <a:t>)</a:t>
            </a:r>
            <a:endParaRPr/>
          </a:p>
        </p:txBody>
      </p:sp>
      <p:sp>
        <p:nvSpPr>
          <p:cNvPr id="82" name="Google Shape;8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pic>
        <p:nvPicPr>
          <p:cNvPr id="83" name="Google Shape;83;p4"/>
          <p:cNvPicPr preferRelativeResize="0"/>
          <p:nvPr/>
        </p:nvPicPr>
        <p:blipFill rotWithShape="1">
          <a:blip r:embed="rId3">
            <a:alphaModFix/>
          </a:blip>
          <a:srcRect/>
          <a:stretch/>
        </p:blipFill>
        <p:spPr>
          <a:xfrm>
            <a:off x="4991302" y="2641805"/>
            <a:ext cx="3850120" cy="28350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body" idx="1"/>
          </p:nvPr>
        </p:nvSpPr>
        <p:spPr>
          <a:xfrm>
            <a:off x="488530" y="1227009"/>
            <a:ext cx="8515500" cy="4876800"/>
          </a:xfrm>
          <a:prstGeom prst="rect">
            <a:avLst/>
          </a:prstGeom>
          <a:noFill/>
          <a:ln>
            <a:noFill/>
          </a:ln>
        </p:spPr>
        <p:txBody>
          <a:bodyPr spcFirstLastPara="1" wrap="square" lIns="91425" tIns="45700" rIns="91425" bIns="45700" anchor="t" anchorCtr="0">
            <a:noAutofit/>
          </a:bodyPr>
          <a:lstStyle/>
          <a:p>
            <a:pPr marL="457200" marR="0" lvl="0" indent="0" algn="l" rtl="0">
              <a:lnSpc>
                <a:spcPct val="80000"/>
              </a:lnSpc>
              <a:spcBef>
                <a:spcPts val="1000"/>
              </a:spcBef>
              <a:spcAft>
                <a:spcPts val="0"/>
              </a:spcAft>
              <a:buSzPts val="2800"/>
              <a:buNone/>
            </a:pPr>
            <a:r>
              <a:rPr lang="en-US" sz="2400" b="1" i="0" u="none" strike="noStrike" cap="none">
                <a:solidFill>
                  <a:schemeClr val="dk1"/>
                </a:solidFill>
                <a:highlight>
                  <a:schemeClr val="lt1"/>
                </a:highlight>
                <a:latin typeface="Calibri"/>
                <a:ea typeface="Calibri"/>
                <a:cs typeface="Calibri"/>
                <a:sym typeface="Calibri"/>
              </a:rPr>
              <a:t>Promoting a vision of </a:t>
            </a:r>
            <a:r>
              <a:rPr lang="en-US" sz="2400">
                <a:highlight>
                  <a:schemeClr val="lt1"/>
                </a:highlight>
              </a:rPr>
              <a:t>a community club</a:t>
            </a:r>
            <a:endParaRPr sz="2400">
              <a:highlight>
                <a:schemeClr val="lt1"/>
              </a:highlight>
            </a:endParaRPr>
          </a:p>
          <a:p>
            <a:pPr marL="685800" marR="0" lvl="1" indent="-228600" algn="l" rtl="0">
              <a:lnSpc>
                <a:spcPct val="80000"/>
              </a:lnSpc>
              <a:spcBef>
                <a:spcPts val="500"/>
              </a:spcBef>
              <a:spcAft>
                <a:spcPts val="0"/>
              </a:spcAft>
              <a:buClr>
                <a:schemeClr val="dk1"/>
              </a:buClr>
              <a:buSzPts val="2400"/>
              <a:buFont typeface="Arial"/>
              <a:buChar char="•"/>
            </a:pPr>
            <a:r>
              <a:rPr lang="en-US" sz="2000">
                <a:highlight>
                  <a:schemeClr val="lt1"/>
                </a:highlight>
              </a:rPr>
              <a:t>Partnership </a:t>
            </a:r>
            <a:r>
              <a:rPr lang="en-US" sz="2000" b="0" i="0" u="none" strike="noStrike" cap="none">
                <a:solidFill>
                  <a:schemeClr val="dk1"/>
                </a:solidFill>
                <a:highlight>
                  <a:schemeClr val="lt1"/>
                </a:highlight>
                <a:latin typeface="Calibri"/>
                <a:ea typeface="Calibri"/>
                <a:cs typeface="Calibri"/>
                <a:sym typeface="Calibri"/>
              </a:rPr>
              <a:t>with PWCA</a:t>
            </a:r>
            <a:endParaRPr sz="2000" b="0" i="0" u="none" strike="noStrike" cap="none">
              <a:solidFill>
                <a:schemeClr val="dk1"/>
              </a:solidFill>
              <a:highlight>
                <a:schemeClr val="lt1"/>
              </a:highlight>
              <a:latin typeface="Calibri"/>
              <a:ea typeface="Calibri"/>
              <a:cs typeface="Calibri"/>
              <a:sym typeface="Calibri"/>
            </a:endParaRPr>
          </a:p>
          <a:p>
            <a:pPr marL="685800" marR="0" lvl="1" indent="-203200" algn="l" rtl="0">
              <a:lnSpc>
                <a:spcPct val="80000"/>
              </a:lnSpc>
              <a:spcBef>
                <a:spcPts val="500"/>
              </a:spcBef>
              <a:spcAft>
                <a:spcPts val="0"/>
              </a:spcAft>
              <a:buSzPts val="2000"/>
              <a:buChar char="•"/>
            </a:pPr>
            <a:r>
              <a:rPr lang="en-US" sz="2000">
                <a:highlight>
                  <a:schemeClr val="lt1"/>
                </a:highlight>
              </a:rPr>
              <a:t>Continue partnership Lake Ridge Park </a:t>
            </a:r>
            <a:endParaRPr sz="2000">
              <a:highlight>
                <a:schemeClr val="lt1"/>
              </a:highlight>
            </a:endParaRPr>
          </a:p>
          <a:p>
            <a:pPr marL="685800" marR="0" lvl="1" indent="-203200" algn="l" rtl="0">
              <a:lnSpc>
                <a:spcPct val="80000"/>
              </a:lnSpc>
              <a:spcBef>
                <a:spcPts val="500"/>
              </a:spcBef>
              <a:spcAft>
                <a:spcPts val="0"/>
              </a:spcAft>
              <a:buSzPts val="2000"/>
              <a:buChar char="•"/>
            </a:pPr>
            <a:r>
              <a:rPr lang="en-US" sz="2000">
                <a:highlight>
                  <a:schemeClr val="lt1"/>
                </a:highlight>
              </a:rPr>
              <a:t>Promote inclusivity</a:t>
            </a:r>
            <a:endParaRPr sz="2000">
              <a:highlight>
                <a:schemeClr val="lt1"/>
              </a:highlight>
            </a:endParaRPr>
          </a:p>
          <a:p>
            <a:pPr marL="685800" marR="0" lvl="1" indent="-203200" algn="l" rtl="0">
              <a:lnSpc>
                <a:spcPct val="80000"/>
              </a:lnSpc>
              <a:spcBef>
                <a:spcPts val="500"/>
              </a:spcBef>
              <a:spcAft>
                <a:spcPts val="0"/>
              </a:spcAft>
              <a:buSzPts val="2000"/>
              <a:buChar char="•"/>
            </a:pPr>
            <a:r>
              <a:rPr lang="en-US" sz="2000">
                <a:highlight>
                  <a:schemeClr val="lt1"/>
                </a:highlight>
              </a:rPr>
              <a:t>Engage in community service projects</a:t>
            </a:r>
            <a:endParaRPr sz="2000">
              <a:highlight>
                <a:schemeClr val="lt1"/>
              </a:highlight>
            </a:endParaRPr>
          </a:p>
          <a:p>
            <a:pPr marL="457200" marR="0" lvl="0" indent="0" algn="l" rtl="0">
              <a:lnSpc>
                <a:spcPct val="80000"/>
              </a:lnSpc>
              <a:spcBef>
                <a:spcPts val="1000"/>
              </a:spcBef>
              <a:spcAft>
                <a:spcPts val="0"/>
              </a:spcAft>
              <a:buSzPts val="2800"/>
              <a:buNone/>
            </a:pPr>
            <a:r>
              <a:rPr lang="en-US" sz="2400">
                <a:highlight>
                  <a:schemeClr val="lt1"/>
                </a:highlight>
              </a:rPr>
              <a:t>Continue to enhance club </a:t>
            </a:r>
            <a:r>
              <a:rPr lang="en-US" sz="240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efficiency</a:t>
            </a:r>
            <a:r>
              <a:rPr lang="en-US" sz="2400">
                <a:highlight>
                  <a:schemeClr val="lt1"/>
                </a:highlight>
              </a:rPr>
              <a:t> </a:t>
            </a:r>
            <a:endParaRPr sz="2400">
              <a:highlight>
                <a:schemeClr val="lt1"/>
              </a:highlight>
            </a:endParaRPr>
          </a:p>
          <a:p>
            <a:pPr marL="685800" marR="0" lvl="1" indent="-228600" algn="l" rtl="0">
              <a:lnSpc>
                <a:spcPct val="80000"/>
              </a:lnSpc>
              <a:spcBef>
                <a:spcPts val="500"/>
              </a:spcBef>
              <a:spcAft>
                <a:spcPts val="0"/>
              </a:spcAft>
              <a:buClr>
                <a:schemeClr val="dk1"/>
              </a:buClr>
              <a:buSzPts val="2400"/>
              <a:buFont typeface="Arial"/>
              <a:buChar char="•"/>
            </a:pPr>
            <a:r>
              <a:rPr lang="en-US" sz="2000">
                <a:highlight>
                  <a:schemeClr val="lt1"/>
                </a:highlight>
              </a:rPr>
              <a:t>Promote use of iCrew and better utilize all its tools</a:t>
            </a:r>
            <a:endParaRPr>
              <a:highlight>
                <a:schemeClr val="lt1"/>
              </a:highlight>
            </a:endParaRPr>
          </a:p>
          <a:p>
            <a:pPr marL="685800" marR="0" lvl="1" indent="-228600" algn="l" rtl="0">
              <a:lnSpc>
                <a:spcPct val="80000"/>
              </a:lnSpc>
              <a:spcBef>
                <a:spcPts val="500"/>
              </a:spcBef>
              <a:spcAft>
                <a:spcPts val="0"/>
              </a:spcAft>
              <a:buClr>
                <a:schemeClr val="dk1"/>
              </a:buClr>
              <a:buSzPts val="2400"/>
              <a:buFont typeface="Arial"/>
              <a:buChar char="•"/>
            </a:pPr>
            <a:r>
              <a:rPr lang="en-US" sz="2000">
                <a:highlight>
                  <a:schemeClr val="lt1"/>
                </a:highlight>
              </a:rPr>
              <a:t>Early selection of team captains to enhance communication </a:t>
            </a:r>
            <a:endParaRPr>
              <a:highlight>
                <a:schemeClr val="lt1"/>
              </a:highlight>
            </a:endParaRPr>
          </a:p>
          <a:p>
            <a:pPr marL="685800" marR="0" lvl="1" indent="-228600" algn="l" rtl="0">
              <a:lnSpc>
                <a:spcPct val="80000"/>
              </a:lnSpc>
              <a:spcBef>
                <a:spcPts val="500"/>
              </a:spcBef>
              <a:spcAft>
                <a:spcPts val="0"/>
              </a:spcAft>
              <a:buClr>
                <a:schemeClr val="dk1"/>
              </a:buClr>
              <a:buSzPts val="2400"/>
              <a:buFont typeface="Arial"/>
              <a:buChar char="•"/>
            </a:pPr>
            <a:r>
              <a:rPr lang="en-US" sz="2000">
                <a:highlight>
                  <a:schemeClr val="lt1"/>
                </a:highlight>
              </a:rPr>
              <a:t>Contribute your ideas!</a:t>
            </a:r>
            <a:endParaRPr sz="2000">
              <a:highlight>
                <a:schemeClr val="lt1"/>
              </a:highlight>
            </a:endParaRPr>
          </a:p>
          <a:p>
            <a:pPr marL="457200" lvl="0" indent="0" algn="l" rtl="0">
              <a:lnSpc>
                <a:spcPct val="80000"/>
              </a:lnSpc>
              <a:spcBef>
                <a:spcPts val="1000"/>
              </a:spcBef>
              <a:spcAft>
                <a:spcPts val="0"/>
              </a:spcAft>
              <a:buSzPts val="2800"/>
              <a:buNone/>
            </a:pPr>
            <a:r>
              <a:rPr lang="en-US" sz="2400">
                <a:highlight>
                  <a:schemeClr val="lt1"/>
                </a:highlight>
              </a:rPr>
              <a:t>Ongoing recruitment and membership growth</a:t>
            </a:r>
            <a:endParaRPr>
              <a:highlight>
                <a:schemeClr val="lt1"/>
              </a:highlight>
            </a:endParaRPr>
          </a:p>
          <a:p>
            <a:pPr marL="685800" lvl="1" indent="-228600" algn="l" rtl="0">
              <a:lnSpc>
                <a:spcPct val="80000"/>
              </a:lnSpc>
              <a:spcBef>
                <a:spcPts val="500"/>
              </a:spcBef>
              <a:spcAft>
                <a:spcPts val="0"/>
              </a:spcAft>
              <a:buSzPts val="2400"/>
              <a:buChar char="•"/>
            </a:pPr>
            <a:r>
              <a:rPr lang="en-US" sz="2000">
                <a:highlight>
                  <a:schemeClr val="lt1"/>
                </a:highlight>
              </a:rPr>
              <a:t>Both rowers &amp; coxswains</a:t>
            </a:r>
            <a:endParaRPr>
              <a:highlight>
                <a:schemeClr val="lt1"/>
              </a:highlight>
            </a:endParaRPr>
          </a:p>
          <a:p>
            <a:pPr marL="457200" lvl="0" indent="0" algn="l" rtl="0">
              <a:lnSpc>
                <a:spcPct val="80000"/>
              </a:lnSpc>
              <a:spcBef>
                <a:spcPts val="1000"/>
              </a:spcBef>
              <a:spcAft>
                <a:spcPts val="0"/>
              </a:spcAft>
              <a:buSzPts val="2800"/>
              <a:buNone/>
            </a:pPr>
            <a:r>
              <a:rPr lang="en-US" sz="2400">
                <a:highlight>
                  <a:schemeClr val="lt1"/>
                </a:highlight>
              </a:rPr>
              <a:t>Enhance access to all rowing options</a:t>
            </a:r>
            <a:endParaRPr>
              <a:highlight>
                <a:schemeClr val="lt1"/>
              </a:highlight>
            </a:endParaRPr>
          </a:p>
          <a:p>
            <a:pPr marL="685800" lvl="1" indent="-228600" algn="l" rtl="0">
              <a:lnSpc>
                <a:spcPct val="80000"/>
              </a:lnSpc>
              <a:spcBef>
                <a:spcPts val="500"/>
              </a:spcBef>
              <a:spcAft>
                <a:spcPts val="0"/>
              </a:spcAft>
              <a:buSzPts val="2400"/>
              <a:buChar char="•"/>
            </a:pPr>
            <a:r>
              <a:rPr lang="en-US" sz="2000">
                <a:highlight>
                  <a:schemeClr val="lt1"/>
                </a:highlight>
              </a:rPr>
              <a:t>Sculling camps</a:t>
            </a:r>
            <a:endParaRPr sz="2000">
              <a:highlight>
                <a:schemeClr val="lt1"/>
              </a:highlight>
            </a:endParaRPr>
          </a:p>
          <a:p>
            <a:pPr marL="685800" lvl="1" indent="-203200" algn="l" rtl="0">
              <a:lnSpc>
                <a:spcPct val="80000"/>
              </a:lnSpc>
              <a:spcBef>
                <a:spcPts val="500"/>
              </a:spcBef>
              <a:spcAft>
                <a:spcPts val="0"/>
              </a:spcAft>
              <a:buSzPts val="2000"/>
              <a:buChar char="•"/>
            </a:pPr>
            <a:r>
              <a:rPr lang="en-US" sz="2000">
                <a:highlight>
                  <a:schemeClr val="lt1"/>
                </a:highlight>
              </a:rPr>
              <a:t>Include sculling introduction into novice season</a:t>
            </a:r>
            <a:endParaRPr sz="2000">
              <a:highlight>
                <a:schemeClr val="lt1"/>
              </a:highlight>
            </a:endParaRPr>
          </a:p>
          <a:p>
            <a:pPr marL="457200" lvl="0" indent="0" algn="l" rtl="0">
              <a:lnSpc>
                <a:spcPct val="80000"/>
              </a:lnSpc>
              <a:spcBef>
                <a:spcPts val="1000"/>
              </a:spcBef>
              <a:spcAft>
                <a:spcPts val="0"/>
              </a:spcAft>
              <a:buSzPts val="2800"/>
              <a:buNone/>
            </a:pPr>
            <a:r>
              <a:rPr lang="en-US" sz="2400">
                <a:highlight>
                  <a:schemeClr val="lt1"/>
                </a:highlight>
              </a:rPr>
              <a:t>Encourage regatta participation</a:t>
            </a:r>
            <a:endParaRPr>
              <a:highlight>
                <a:schemeClr val="lt1"/>
              </a:highlight>
            </a:endParaRPr>
          </a:p>
          <a:p>
            <a:pPr marL="228600" lvl="0" indent="-50800" algn="l" rtl="0">
              <a:lnSpc>
                <a:spcPct val="80000"/>
              </a:lnSpc>
              <a:spcBef>
                <a:spcPts val="1000"/>
              </a:spcBef>
              <a:spcAft>
                <a:spcPts val="0"/>
              </a:spcAft>
              <a:buSzPts val="2800"/>
              <a:buNone/>
            </a:pPr>
            <a:endParaRPr sz="2400"/>
          </a:p>
          <a:p>
            <a:pPr marL="228600" marR="0" lvl="0" indent="-50800" algn="l" rtl="0">
              <a:lnSpc>
                <a:spcPct val="80000"/>
              </a:lnSpc>
              <a:spcBef>
                <a:spcPts val="1000"/>
              </a:spcBef>
              <a:spcAft>
                <a:spcPts val="0"/>
              </a:spcAft>
              <a:buClr>
                <a:schemeClr val="dk1"/>
              </a:buClr>
              <a:buSzPts val="2800"/>
              <a:buFont typeface="Arial"/>
              <a:buNone/>
            </a:pPr>
            <a:endParaRPr sz="2400" b="1" i="0" u="none" strike="noStrike" cap="none">
              <a:solidFill>
                <a:schemeClr val="dk1"/>
              </a:solidFill>
              <a:latin typeface="Calibri"/>
              <a:ea typeface="Calibri"/>
              <a:cs typeface="Calibri"/>
              <a:sym typeface="Calibri"/>
            </a:endParaRPr>
          </a:p>
          <a:p>
            <a:pPr marL="685800" marR="0" lvl="1" indent="-76200" algn="l" rtl="0">
              <a:lnSpc>
                <a:spcPct val="80000"/>
              </a:lnSpc>
              <a:spcBef>
                <a:spcPts val="500"/>
              </a:spcBef>
              <a:spcAft>
                <a:spcPts val="0"/>
              </a:spcAft>
              <a:buClr>
                <a:schemeClr val="dk1"/>
              </a:buClr>
              <a:buSzPts val="2400"/>
              <a:buFont typeface="Arial"/>
              <a:buNone/>
            </a:pPr>
            <a:endParaRPr sz="2000" b="0" i="0" u="none" strike="noStrike" cap="none">
              <a:solidFill>
                <a:schemeClr val="dk1"/>
              </a:solidFill>
              <a:latin typeface="Calibri"/>
              <a:ea typeface="Calibri"/>
              <a:cs typeface="Calibri"/>
              <a:sym typeface="Calibri"/>
            </a:endParaRPr>
          </a:p>
          <a:p>
            <a:pPr marL="685800" marR="0" lvl="1" indent="-76200" algn="l" rtl="0">
              <a:lnSpc>
                <a:spcPct val="80000"/>
              </a:lnSpc>
              <a:spcBef>
                <a:spcPts val="500"/>
              </a:spcBef>
              <a:spcAft>
                <a:spcPts val="0"/>
              </a:spcAft>
              <a:buClr>
                <a:schemeClr val="dk1"/>
              </a:buClr>
              <a:buSzPts val="24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80000"/>
              </a:lnSpc>
              <a:spcBef>
                <a:spcPts val="1000"/>
              </a:spcBef>
              <a:spcAft>
                <a:spcPts val="0"/>
              </a:spcAft>
              <a:buClr>
                <a:schemeClr val="dk1"/>
              </a:buClr>
              <a:buSzPts val="2800"/>
              <a:buFont typeface="Arial"/>
              <a:buNone/>
            </a:pPr>
            <a:endParaRPr sz="2400" b="1" i="0" u="none" strike="noStrike" cap="none">
              <a:solidFill>
                <a:schemeClr val="dk1"/>
              </a:solidFill>
              <a:latin typeface="Calibri"/>
              <a:ea typeface="Calibri"/>
              <a:cs typeface="Calibri"/>
              <a:sym typeface="Calibri"/>
            </a:endParaRPr>
          </a:p>
        </p:txBody>
      </p:sp>
      <p:sp>
        <p:nvSpPr>
          <p:cNvPr id="89" name="Google Shape;89;p5"/>
          <p:cNvSpPr txBox="1">
            <a:spLocks noGrp="1"/>
          </p:cNvSpPr>
          <p:nvPr>
            <p:ph type="title"/>
          </p:nvPr>
        </p:nvSpPr>
        <p:spPr>
          <a:xfrm>
            <a:off x="0" y="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20</a:t>
            </a:r>
            <a:r>
              <a:rPr lang="en-US"/>
              <a:t>24</a:t>
            </a:r>
            <a:r>
              <a:rPr lang="en-US" sz="5100" b="1" i="0" u="none" strike="noStrike" cap="none">
                <a:solidFill>
                  <a:srgbClr val="7E0000"/>
                </a:solidFill>
                <a:latin typeface="Arial"/>
                <a:ea typeface="Arial"/>
                <a:cs typeface="Arial"/>
                <a:sym typeface="Arial"/>
              </a:rPr>
              <a:t> Objectives </a:t>
            </a:r>
            <a:r>
              <a:rPr lang="en-US" sz="3200" b="1" i="0" u="none" strike="noStrike" cap="none">
                <a:solidFill>
                  <a:schemeClr val="dk1"/>
                </a:solidFill>
                <a:latin typeface="Arial"/>
                <a:ea typeface="Arial"/>
                <a:cs typeface="Arial"/>
                <a:sym typeface="Arial"/>
              </a:rPr>
              <a:t>(</a:t>
            </a:r>
            <a:r>
              <a:rPr lang="en-US" sz="3200">
                <a:solidFill>
                  <a:schemeClr val="dk1"/>
                </a:solidFill>
              </a:rPr>
              <a:t>Kerrie</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90" name="Google Shape;9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pic>
        <p:nvPicPr>
          <p:cNvPr id="91" name="Google Shape;91;p5"/>
          <p:cNvPicPr preferRelativeResize="0"/>
          <p:nvPr/>
        </p:nvPicPr>
        <p:blipFill rotWithShape="1">
          <a:blip r:embed="rId3">
            <a:alphaModFix/>
          </a:blip>
          <a:srcRect/>
          <a:stretch/>
        </p:blipFill>
        <p:spPr>
          <a:xfrm>
            <a:off x="6667911" y="1573283"/>
            <a:ext cx="1637484" cy="15251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body" idx="1"/>
          </p:nvPr>
        </p:nvSpPr>
        <p:spPr>
          <a:xfrm>
            <a:off x="0" y="1012307"/>
            <a:ext cx="9144000" cy="5631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1" i="0" u="none" strike="noStrike" cap="none">
                <a:solidFill>
                  <a:schemeClr val="dk1"/>
                </a:solidFill>
                <a:highlight>
                  <a:schemeClr val="lt1"/>
                </a:highlight>
                <a:latin typeface="Calibri"/>
                <a:ea typeface="Calibri"/>
                <a:cs typeface="Calibri"/>
                <a:sym typeface="Calibri"/>
              </a:rPr>
              <a:t>Novice</a:t>
            </a:r>
            <a:endParaRPr>
              <a:highlight>
                <a:schemeClr val="lt1"/>
              </a:highlight>
            </a:endParaRPr>
          </a:p>
          <a:p>
            <a:pPr marL="457200" lvl="1" indent="0" algn="l" rtl="0">
              <a:lnSpc>
                <a:spcPct val="90000"/>
              </a:lnSpc>
              <a:spcBef>
                <a:spcPts val="500"/>
              </a:spcBef>
              <a:spcAft>
                <a:spcPts val="0"/>
              </a:spcAft>
              <a:buSzPts val="2400"/>
              <a:buNone/>
            </a:pPr>
            <a:r>
              <a:rPr lang="en-US" sz="2000"/>
              <a:t>The goal of the Novice Program is to introduce new members to the sport of rowing. By reinforcing the fundamentals of technique, fitness, and sportsmanship, rowers will progress from learning how to handle an oar to competing in fall races.</a:t>
            </a:r>
            <a:endParaRPr sz="2000"/>
          </a:p>
          <a:p>
            <a:pPr marL="228600" marR="0" lvl="0" indent="-228600" algn="l" rtl="0">
              <a:lnSpc>
                <a:spcPct val="90000"/>
              </a:lnSpc>
              <a:spcBef>
                <a:spcPts val="1000"/>
              </a:spcBef>
              <a:spcAft>
                <a:spcPts val="0"/>
              </a:spcAft>
              <a:buClr>
                <a:schemeClr val="dk1"/>
              </a:buClr>
              <a:buSzPts val="2800"/>
              <a:buFont typeface="Arial"/>
              <a:buChar char="•"/>
            </a:pPr>
            <a:r>
              <a:rPr lang="en-US" sz="2800" b="1" i="0" u="none" strike="noStrike" cap="none">
                <a:solidFill>
                  <a:schemeClr val="dk1"/>
                </a:solidFill>
                <a:highlight>
                  <a:schemeClr val="lt1"/>
                </a:highlight>
                <a:latin typeface="Calibri"/>
                <a:ea typeface="Calibri"/>
                <a:cs typeface="Calibri"/>
                <a:sym typeface="Calibri"/>
              </a:rPr>
              <a:t>Intermediate Sweep</a:t>
            </a:r>
            <a:endParaRPr>
              <a:highlight>
                <a:schemeClr val="lt1"/>
              </a:highlight>
            </a:endParaRPr>
          </a:p>
          <a:p>
            <a:pPr marL="457200" lvl="1" indent="0" algn="l" rtl="0">
              <a:lnSpc>
                <a:spcPct val="90000"/>
              </a:lnSpc>
              <a:spcBef>
                <a:spcPts val="500"/>
              </a:spcBef>
              <a:spcAft>
                <a:spcPts val="0"/>
              </a:spcAft>
              <a:buSzPts val="2400"/>
              <a:buNone/>
            </a:pPr>
            <a:r>
              <a:rPr lang="en-US" sz="2000"/>
              <a:t>The Intermediate Sweep Program will be focused on a combination of a higher development of rowing technique and aerobic exercise. Although racing is not the primary goal of the Intermediate Team, it does allow for some racing opportunities throughout the summer and fall rowing seasons.</a:t>
            </a:r>
            <a:endParaRPr sz="2000" b="1"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1" i="0" u="none" strike="noStrike" cap="none">
                <a:solidFill>
                  <a:schemeClr val="dk1"/>
                </a:solidFill>
                <a:highlight>
                  <a:schemeClr val="lt1"/>
                </a:highlight>
                <a:latin typeface="Calibri"/>
                <a:ea typeface="Calibri"/>
                <a:cs typeface="Calibri"/>
                <a:sym typeface="Calibri"/>
              </a:rPr>
              <a:t>Sculling</a:t>
            </a:r>
            <a:endParaRPr sz="2400" b="0" i="0" u="none" strike="noStrike" cap="none">
              <a:solidFill>
                <a:schemeClr val="dk1"/>
              </a:solidFill>
              <a:highlight>
                <a:schemeClr val="lt1"/>
              </a:highlight>
              <a:latin typeface="Calibri"/>
              <a:ea typeface="Calibri"/>
              <a:cs typeface="Calibri"/>
              <a:sym typeface="Calibri"/>
            </a:endParaRPr>
          </a:p>
          <a:p>
            <a:pPr marL="457200" lvl="1" indent="0" algn="l" rtl="0">
              <a:lnSpc>
                <a:spcPct val="90000"/>
              </a:lnSpc>
              <a:spcBef>
                <a:spcPts val="500"/>
              </a:spcBef>
              <a:spcAft>
                <a:spcPts val="0"/>
              </a:spcAft>
              <a:buSzPts val="2400"/>
              <a:buNone/>
            </a:pPr>
            <a:r>
              <a:rPr lang="en-US"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Sculling Program is for individuals with sculling experience who may</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compete in both sprint and head races. Rowers will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row</a:t>
            </a:r>
            <a:r>
              <a:rPr lang="en-US"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in quads, doubles and singles</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US" sz="2000"/>
              <a:t> </a:t>
            </a:r>
            <a:endParaRPr sz="2000"/>
          </a:p>
          <a:p>
            <a:pPr marL="457200" lvl="1" indent="0" algn="l" rtl="0">
              <a:lnSpc>
                <a:spcPct val="90000"/>
              </a:lnSpc>
              <a:spcBef>
                <a:spcPts val="500"/>
              </a:spcBef>
              <a:spcAft>
                <a:spcPts val="0"/>
              </a:spcAft>
              <a:buSzPts val="2400"/>
              <a:buNone/>
            </a:pPr>
            <a:endParaRPr sz="2000"/>
          </a:p>
        </p:txBody>
      </p:sp>
      <p:sp>
        <p:nvSpPr>
          <p:cNvPr id="97" name="Google Shape;97;p6"/>
          <p:cNvSpPr txBox="1">
            <a:spLocks noGrp="1"/>
          </p:cNvSpPr>
          <p:nvPr>
            <p:ph type="title"/>
          </p:nvPr>
        </p:nvSpPr>
        <p:spPr>
          <a:xfrm>
            <a:off x="0" y="-61375"/>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20</a:t>
            </a:r>
            <a:r>
              <a:rPr lang="en-US"/>
              <a:t>24</a:t>
            </a:r>
            <a:r>
              <a:rPr lang="en-US" sz="5100" b="1" i="0" u="none" strike="noStrike" cap="none">
                <a:solidFill>
                  <a:srgbClr val="7E0000"/>
                </a:solidFill>
                <a:latin typeface="Arial"/>
                <a:ea typeface="Arial"/>
                <a:cs typeface="Arial"/>
                <a:sym typeface="Arial"/>
              </a:rPr>
              <a:t> Programs </a:t>
            </a:r>
            <a:r>
              <a:rPr lang="en-US" sz="3200" b="1" i="0" u="none" strike="noStrike" cap="none">
                <a:solidFill>
                  <a:schemeClr val="dk1"/>
                </a:solidFill>
                <a:latin typeface="Arial"/>
                <a:ea typeface="Arial"/>
                <a:cs typeface="Arial"/>
                <a:sym typeface="Arial"/>
              </a:rPr>
              <a:t>(</a:t>
            </a:r>
            <a:r>
              <a:rPr lang="en-US" sz="3200">
                <a:solidFill>
                  <a:schemeClr val="dk1"/>
                </a:solidFill>
              </a:rPr>
              <a:t>Kerrie</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98" name="Google Shape;98;p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body" idx="1"/>
          </p:nvPr>
        </p:nvSpPr>
        <p:spPr>
          <a:xfrm>
            <a:off x="0" y="1090476"/>
            <a:ext cx="9144000" cy="563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highlight>
                <a:schemeClr val="lt1"/>
              </a:highlight>
            </a:endParaRPr>
          </a:p>
          <a:p>
            <a:pPr marL="0" lvl="0" indent="0" algn="l" rtl="0">
              <a:spcBef>
                <a:spcPts val="0"/>
              </a:spcBef>
              <a:spcAft>
                <a:spcPts val="0"/>
              </a:spcAft>
              <a:buNone/>
            </a:pPr>
            <a:r>
              <a:rPr lang="en-US">
                <a:highlight>
                  <a:schemeClr val="lt1"/>
                </a:highlight>
              </a:rPr>
              <a:t>Racing Teams (Men and Women)</a:t>
            </a:r>
            <a:endParaRPr sz="2000" b="0">
              <a:solidFill>
                <a:srgbClr val="222222"/>
              </a:solidFill>
              <a:highlight>
                <a:srgbClr val="FFFFFF"/>
              </a:highlight>
            </a:endParaRPr>
          </a:p>
          <a:p>
            <a:pPr marL="228600" marR="0" lvl="0" indent="-234950" algn="l" rtl="0">
              <a:lnSpc>
                <a:spcPct val="90000"/>
              </a:lnSpc>
              <a:spcBef>
                <a:spcPts val="1000"/>
              </a:spcBef>
              <a:spcAft>
                <a:spcPts val="0"/>
              </a:spcAft>
              <a:buClr>
                <a:schemeClr val="dk1"/>
              </a:buClr>
              <a:buSzPts val="2900"/>
              <a:buFont typeface="Arial"/>
              <a:buChar char="•"/>
            </a:pPr>
            <a:r>
              <a:rPr lang="en-US" sz="2100" b="0">
                <a:solidFill>
                  <a:srgbClr val="222222"/>
                </a:solidFill>
                <a:highlight>
                  <a:srgbClr val="FFFFFF"/>
                </a:highlight>
              </a:rPr>
              <a:t>The goal of the Racing Programs (Men and Women) is to be a highly competitive Master’s rowing program.  The Racing Programs provide a competitive environment that encourages personal growth, commitment, and teamwork in both mastery of the rowing stroke technique and the being physically ready to compete. Members build and improve upon the successes of the previous year and aim to compete at the highest level at home and away regattas for both summer sprint and fall head race seasons with the goal of successfully competing in high level races such as the Head of the Charles.  Individuals may compete in multiple races in the same regatta and opportunities for racing in Mixed lineups are available.</a:t>
            </a:r>
            <a:endParaRPr sz="3900">
              <a:highlight>
                <a:schemeClr val="lt1"/>
              </a:highlight>
            </a:endParaRPr>
          </a:p>
          <a:p>
            <a:pPr marL="457200" lvl="1" indent="0" algn="l" rtl="0">
              <a:lnSpc>
                <a:spcPct val="90000"/>
              </a:lnSpc>
              <a:spcBef>
                <a:spcPts val="500"/>
              </a:spcBef>
              <a:spcAft>
                <a:spcPts val="0"/>
              </a:spcAft>
              <a:buSzPts val="2400"/>
              <a:buNone/>
            </a:pPr>
            <a:endParaRPr sz="2400" b="0" i="0" u="none" strike="noStrike" cap="none">
              <a:solidFill>
                <a:schemeClr val="dk1"/>
              </a:solidFill>
              <a:latin typeface="Calibri"/>
              <a:ea typeface="Calibri"/>
              <a:cs typeface="Calibri"/>
              <a:sym typeface="Calibri"/>
            </a:endParaRPr>
          </a:p>
        </p:txBody>
      </p:sp>
      <p:sp>
        <p:nvSpPr>
          <p:cNvPr id="104" name="Google Shape;104;p7"/>
          <p:cNvSpPr txBox="1">
            <a:spLocks noGrp="1"/>
          </p:cNvSpPr>
          <p:nvPr>
            <p:ph type="title"/>
          </p:nvPr>
        </p:nvSpPr>
        <p:spPr>
          <a:xfrm>
            <a:off x="0" y="0"/>
            <a:ext cx="9144000" cy="12270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20</a:t>
            </a:r>
            <a:r>
              <a:rPr lang="en-US"/>
              <a:t>24</a:t>
            </a:r>
            <a:r>
              <a:rPr lang="en-US" sz="5100" b="1" i="0" u="none" strike="noStrike" cap="none">
                <a:solidFill>
                  <a:srgbClr val="7E0000"/>
                </a:solidFill>
                <a:latin typeface="Arial"/>
                <a:ea typeface="Arial"/>
                <a:cs typeface="Arial"/>
                <a:sym typeface="Arial"/>
              </a:rPr>
              <a:t> Programs </a:t>
            </a:r>
            <a:r>
              <a:rPr lang="en-US" sz="3200" b="1" i="0" u="none" strike="noStrike" cap="none">
                <a:solidFill>
                  <a:schemeClr val="dk1"/>
                </a:solidFill>
                <a:latin typeface="Arial"/>
                <a:ea typeface="Arial"/>
                <a:cs typeface="Arial"/>
                <a:sym typeface="Arial"/>
              </a:rPr>
              <a:t>(</a:t>
            </a:r>
            <a:r>
              <a:rPr lang="en-US" sz="3200">
                <a:solidFill>
                  <a:schemeClr val="dk1"/>
                </a:solidFill>
              </a:rPr>
              <a:t>Kerrie</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
        <p:nvSpPr>
          <p:cNvPr id="105" name="Google Shape;10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body" idx="1"/>
          </p:nvPr>
        </p:nvSpPr>
        <p:spPr>
          <a:xfrm>
            <a:off x="349725" y="1689575"/>
            <a:ext cx="8147100" cy="4358700"/>
          </a:xfrm>
          <a:prstGeom prst="rect">
            <a:avLst/>
          </a:prstGeom>
          <a:noFill/>
          <a:ln>
            <a:noFill/>
          </a:ln>
        </p:spPr>
        <p:txBody>
          <a:bodyPr spcFirstLastPara="1" wrap="square" lIns="91425" tIns="45700" rIns="91425" bIns="45700" anchor="t" anchorCtr="0">
            <a:noAutofit/>
          </a:bodyPr>
          <a:lstStyle/>
          <a:p>
            <a:pPr marL="457200" marR="0" lvl="0" indent="-387350" algn="l" rtl="0">
              <a:lnSpc>
                <a:spcPct val="115000"/>
              </a:lnSpc>
              <a:spcBef>
                <a:spcPts val="1000"/>
              </a:spcBef>
              <a:spcAft>
                <a:spcPts val="0"/>
              </a:spcAft>
              <a:buClr>
                <a:schemeClr val="dk1"/>
              </a:buClr>
              <a:buSzPts val="2500"/>
              <a:buFont typeface="Calibri"/>
              <a:buChar char="●"/>
            </a:pPr>
            <a:r>
              <a:rPr lang="en-US" sz="2500" b="1" i="0" u="none" cap="none">
                <a:solidFill>
                  <a:schemeClr val="dk1"/>
                </a:solidFill>
                <a:highlight>
                  <a:schemeClr val="lt1"/>
                </a:highlight>
                <a:latin typeface="Calibri"/>
                <a:ea typeface="Calibri"/>
                <a:cs typeface="Calibri"/>
                <a:sym typeface="Calibri"/>
              </a:rPr>
              <a:t>Expanded Rowing Season</a:t>
            </a:r>
            <a:r>
              <a:rPr lang="en-US" sz="2500">
                <a:highlight>
                  <a:schemeClr val="lt1"/>
                </a:highlight>
              </a:rPr>
              <a:t> </a:t>
            </a:r>
            <a:endParaRPr sz="2500">
              <a:highlight>
                <a:schemeClr val="lt1"/>
              </a:highlight>
            </a:endParaRPr>
          </a:p>
          <a:p>
            <a:pPr marL="914400" marR="0" lvl="1" indent="-387350" algn="l" rtl="0">
              <a:lnSpc>
                <a:spcPct val="115000"/>
              </a:lnSpc>
              <a:spcBef>
                <a:spcPts val="1000"/>
              </a:spcBef>
              <a:spcAft>
                <a:spcPts val="0"/>
              </a:spcAft>
              <a:buSzPts val="2500"/>
              <a:buChar char="○"/>
            </a:pPr>
            <a:r>
              <a:rPr lang="en-US" sz="2500">
                <a:highlight>
                  <a:schemeClr val="lt1"/>
                </a:highlight>
              </a:rPr>
              <a:t>All teams will row T/Th/Sat thru the end of Sep</a:t>
            </a:r>
            <a:endParaRPr sz="2500">
              <a:highlight>
                <a:schemeClr val="lt1"/>
              </a:highlight>
            </a:endParaRPr>
          </a:p>
          <a:p>
            <a:pPr marL="914400" marR="0" lvl="1" indent="-387350" algn="l" rtl="0">
              <a:lnSpc>
                <a:spcPct val="115000"/>
              </a:lnSpc>
              <a:spcBef>
                <a:spcPts val="1000"/>
              </a:spcBef>
              <a:spcAft>
                <a:spcPts val="0"/>
              </a:spcAft>
              <a:buSzPts val="2500"/>
              <a:buChar char="○"/>
            </a:pPr>
            <a:r>
              <a:rPr lang="en-US" sz="2500">
                <a:highlight>
                  <a:schemeClr val="lt1"/>
                </a:highlight>
              </a:rPr>
              <a:t>Sat/Sun rowing starting 1 Oct until end of season</a:t>
            </a:r>
            <a:endParaRPr sz="2500">
              <a:highlight>
                <a:schemeClr val="lt1"/>
              </a:highlight>
            </a:endParaRPr>
          </a:p>
          <a:p>
            <a:pPr marL="914400" marR="0" lvl="1" indent="-387350" algn="l" rtl="0">
              <a:lnSpc>
                <a:spcPct val="115000"/>
              </a:lnSpc>
              <a:spcBef>
                <a:spcPts val="1000"/>
              </a:spcBef>
              <a:spcAft>
                <a:spcPts val="0"/>
              </a:spcAft>
              <a:buSzPts val="2500"/>
              <a:buChar char="○"/>
            </a:pPr>
            <a:r>
              <a:rPr lang="en-US" sz="2500"/>
              <a:t>Spring rowing - optional for all experienced </a:t>
            </a: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teams</a:t>
            </a:r>
            <a:endParaRPr sz="2500"/>
          </a:p>
          <a:p>
            <a:pPr marL="457200" lvl="0" indent="-387350" algn="l" rtl="0">
              <a:lnSpc>
                <a:spcPct val="115000"/>
              </a:lnSpc>
              <a:spcBef>
                <a:spcPts val="0"/>
              </a:spcBef>
              <a:spcAft>
                <a:spcPts val="0"/>
              </a:spcAft>
              <a:buSzPts val="2500"/>
              <a:buChar char="●"/>
            </a:pPr>
            <a:r>
              <a:rPr lang="en-US" sz="2500"/>
              <a:t>Learn to Row Workshops </a:t>
            </a:r>
            <a:r>
              <a:rPr lang="en-US" sz="2500" b="0"/>
              <a:t>– </a:t>
            </a:r>
            <a:endParaRPr sz="2500"/>
          </a:p>
          <a:p>
            <a:pPr marL="914400" lvl="1" indent="-387350" algn="l" rtl="0">
              <a:lnSpc>
                <a:spcPct val="115000"/>
              </a:lnSpc>
              <a:spcBef>
                <a:spcPts val="0"/>
              </a:spcBef>
              <a:spcAft>
                <a:spcPts val="0"/>
              </a:spcAft>
              <a:buSzPts val="2500"/>
              <a:buChar char="○"/>
            </a:pPr>
            <a:r>
              <a:rPr lang="en-US" sz="2500"/>
              <a:t>Three</a:t>
            </a:r>
            <a:r>
              <a:rPr lang="en-US" sz="2500" b="0"/>
              <a:t> free workshops to help bring rowing to our community </a:t>
            </a:r>
            <a:r>
              <a:rPr lang="en-US" sz="2500" b="0">
                <a:solidFill>
                  <a:schemeClr val="dk1"/>
                </a:solidFill>
              </a:rPr>
              <a:t>(7 and 21 April and 5 May)</a:t>
            </a:r>
            <a:endParaRPr sz="2500"/>
          </a:p>
          <a:p>
            <a:pPr marL="0" lvl="0" indent="0" algn="l" rtl="0">
              <a:lnSpc>
                <a:spcPct val="115000"/>
              </a:lnSpc>
              <a:spcBef>
                <a:spcPts val="0"/>
              </a:spcBef>
              <a:spcAft>
                <a:spcPts val="0"/>
              </a:spcAft>
              <a:buNone/>
            </a:pPr>
            <a:endParaRPr sz="2100"/>
          </a:p>
          <a:p>
            <a:pPr marL="0" lvl="0" indent="0" algn="l" rtl="0">
              <a:lnSpc>
                <a:spcPct val="115000"/>
              </a:lnSpc>
              <a:spcBef>
                <a:spcPts val="0"/>
              </a:spcBef>
              <a:spcAft>
                <a:spcPts val="0"/>
              </a:spcAft>
              <a:buNone/>
            </a:pPr>
            <a:endParaRPr sz="2000"/>
          </a:p>
          <a:p>
            <a:pPr marL="457200" lvl="1" indent="0" algn="l" rtl="0">
              <a:lnSpc>
                <a:spcPct val="90000"/>
              </a:lnSpc>
              <a:spcBef>
                <a:spcPts val="500"/>
              </a:spcBef>
              <a:spcAft>
                <a:spcPts val="0"/>
              </a:spcAft>
              <a:buSzPts val="2400"/>
              <a:buNone/>
            </a:pPr>
            <a:endParaRPr sz="2000"/>
          </a:p>
          <a:p>
            <a:pPr marL="457200" marR="0" lvl="1" indent="0" algn="l" rtl="0">
              <a:lnSpc>
                <a:spcPct val="90000"/>
              </a:lnSpc>
              <a:spcBef>
                <a:spcPts val="500"/>
              </a:spcBef>
              <a:spcAft>
                <a:spcPts val="0"/>
              </a:spcAft>
              <a:buClr>
                <a:schemeClr val="dk1"/>
              </a:buClr>
              <a:buSzPts val="2400"/>
              <a:buFont typeface="Arial"/>
              <a:buNone/>
            </a:pPr>
            <a:endParaRPr sz="2000" b="0" i="0" u="none" strike="noStrike" cap="none">
              <a:solidFill>
                <a:schemeClr val="dk1"/>
              </a:solidFill>
              <a:latin typeface="Calibri"/>
              <a:ea typeface="Calibri"/>
              <a:cs typeface="Calibri"/>
              <a:sym typeface="Calibri"/>
            </a:endParaRPr>
          </a:p>
        </p:txBody>
      </p:sp>
      <p:sp>
        <p:nvSpPr>
          <p:cNvPr id="111" name="Google Shape;111;p8"/>
          <p:cNvSpPr txBox="1">
            <a:spLocks noGrp="1"/>
          </p:cNvSpPr>
          <p:nvPr>
            <p:ph type="title"/>
          </p:nvPr>
        </p:nvSpPr>
        <p:spPr>
          <a:xfrm>
            <a:off x="0" y="-11625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20</a:t>
            </a:r>
            <a:r>
              <a:rPr lang="en-US"/>
              <a:t>24</a:t>
            </a:r>
            <a:r>
              <a:rPr lang="en-US" sz="5100" b="1" i="0" u="none" strike="noStrike" cap="none">
                <a:solidFill>
                  <a:srgbClr val="7E0000"/>
                </a:solidFill>
                <a:latin typeface="Arial"/>
                <a:ea typeface="Arial"/>
                <a:cs typeface="Arial"/>
                <a:sym typeface="Arial"/>
              </a:rPr>
              <a:t> Programs </a:t>
            </a:r>
            <a:r>
              <a:rPr lang="en-US" sz="3200" b="1" i="0" u="none" strike="noStrike" cap="none">
                <a:solidFill>
                  <a:schemeClr val="dk1"/>
                </a:solidFill>
                <a:latin typeface="Arial"/>
                <a:ea typeface="Arial"/>
                <a:cs typeface="Arial"/>
                <a:sym typeface="Arial"/>
              </a:rPr>
              <a:t>(</a:t>
            </a:r>
            <a:r>
              <a:rPr lang="en-US" sz="3200">
                <a:solidFill>
                  <a:schemeClr val="dk1"/>
                </a:solidFill>
              </a:rPr>
              <a:t>Kerrie</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acbbf20998_0_8"/>
          <p:cNvSpPr txBox="1">
            <a:spLocks noGrp="1"/>
          </p:cNvSpPr>
          <p:nvPr>
            <p:ph type="body" idx="1"/>
          </p:nvPr>
        </p:nvSpPr>
        <p:spPr>
          <a:xfrm>
            <a:off x="498450" y="1276450"/>
            <a:ext cx="8147100" cy="4847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None/>
            </a:pPr>
            <a:endParaRPr sz="2200"/>
          </a:p>
          <a:p>
            <a:pPr marL="457200" lvl="0" indent="-381000" algn="l" rtl="0">
              <a:lnSpc>
                <a:spcPct val="115000"/>
              </a:lnSpc>
              <a:spcBef>
                <a:spcPts val="0"/>
              </a:spcBef>
              <a:spcAft>
                <a:spcPts val="0"/>
              </a:spcAft>
              <a:buSzPts val="2400"/>
              <a:buChar char="●"/>
            </a:pPr>
            <a:r>
              <a:rPr lang="en-US" sz="2400"/>
              <a:t>Adult Novice Camp</a:t>
            </a:r>
            <a:endParaRPr sz="2400" b="0"/>
          </a:p>
          <a:p>
            <a:pPr marL="914400" lvl="1" indent="-381000" algn="l" rtl="0">
              <a:lnSpc>
                <a:spcPct val="115000"/>
              </a:lnSpc>
              <a:spcBef>
                <a:spcPts val="0"/>
              </a:spcBef>
              <a:spcAft>
                <a:spcPts val="0"/>
              </a:spcAft>
              <a:buSzPts val="2400"/>
              <a:buChar char="○"/>
            </a:pPr>
            <a:r>
              <a:rPr lang="en-US"/>
              <a:t>Two-week camp for adult novices  </a:t>
            </a:r>
            <a:r>
              <a:rPr lang="en-US">
                <a:solidFill>
                  <a:schemeClr val="dk1"/>
                </a:solidFill>
              </a:rPr>
              <a:t>(21 May thru 1 June)</a:t>
            </a:r>
            <a:endParaRPr>
              <a:solidFill>
                <a:schemeClr val="dk1"/>
              </a:solidFill>
            </a:endParaRPr>
          </a:p>
          <a:p>
            <a:pPr marL="457200" lvl="0" indent="-381000" algn="l" rtl="0">
              <a:lnSpc>
                <a:spcPct val="115000"/>
              </a:lnSpc>
              <a:spcBef>
                <a:spcPts val="0"/>
              </a:spcBef>
              <a:spcAft>
                <a:spcPts val="0"/>
              </a:spcAft>
              <a:buSzPts val="2400"/>
              <a:buChar char="●"/>
            </a:pPr>
            <a:r>
              <a:rPr lang="en-US" sz="2400"/>
              <a:t>Season Start/Boat Inspection - </a:t>
            </a:r>
            <a:r>
              <a:rPr lang="en-US" sz="2400" b="0"/>
              <a:t>1 June </a:t>
            </a:r>
            <a:endParaRPr sz="2400" b="0"/>
          </a:p>
          <a:p>
            <a:pPr marL="457200" lvl="0" indent="-381000" algn="l" rtl="0">
              <a:lnSpc>
                <a:spcPct val="115000"/>
              </a:lnSpc>
              <a:spcBef>
                <a:spcPts val="0"/>
              </a:spcBef>
              <a:spcAft>
                <a:spcPts val="0"/>
              </a:spcAft>
              <a:buSzPts val="2400"/>
              <a:buChar char="●"/>
            </a:pPr>
            <a:r>
              <a:rPr lang="en-US" sz="2400"/>
              <a:t>Sculling Camps</a:t>
            </a:r>
            <a:endParaRPr sz="2400" b="0"/>
          </a:p>
          <a:p>
            <a:pPr marL="914400" lvl="1" indent="-381000" algn="l" rtl="0">
              <a:lnSpc>
                <a:spcPct val="115000"/>
              </a:lnSpc>
              <a:spcBef>
                <a:spcPts val="0"/>
              </a:spcBef>
              <a:spcAft>
                <a:spcPts val="0"/>
              </a:spcAft>
              <a:buSzPts val="2400"/>
              <a:buChar char="○"/>
            </a:pPr>
            <a:r>
              <a:rPr lang="en-US"/>
              <a:t>Two camps (M/W/F) with 12 sessions in each camp for beginning scullers</a:t>
            </a:r>
            <a:endParaRPr sz="2600"/>
          </a:p>
          <a:p>
            <a:pPr marL="1371600" lvl="2" indent="-381000" algn="l" rtl="0">
              <a:lnSpc>
                <a:spcPct val="115000"/>
              </a:lnSpc>
              <a:spcBef>
                <a:spcPts val="0"/>
              </a:spcBef>
              <a:spcAft>
                <a:spcPts val="0"/>
              </a:spcAft>
              <a:buSzPts val="2400"/>
              <a:buChar char="○"/>
            </a:pPr>
            <a:r>
              <a:rPr lang="en-US"/>
              <a:t>July: 1-19 July</a:t>
            </a:r>
            <a:endParaRPr sz="2200"/>
          </a:p>
          <a:p>
            <a:pPr marL="1371600" lvl="2" indent="-381000" algn="l" rtl="0">
              <a:lnSpc>
                <a:spcPct val="115000"/>
              </a:lnSpc>
              <a:spcBef>
                <a:spcPts val="0"/>
              </a:spcBef>
              <a:spcAft>
                <a:spcPts val="0"/>
              </a:spcAft>
              <a:buSzPts val="2400"/>
              <a:buChar char="○"/>
            </a:pPr>
            <a:r>
              <a:rPr lang="en-US"/>
              <a:t>August: 5-23 Aug</a:t>
            </a:r>
            <a:endParaRPr/>
          </a:p>
          <a:p>
            <a:pPr marL="457200" lvl="0" indent="-381000" algn="l" rtl="0">
              <a:lnSpc>
                <a:spcPct val="115000"/>
              </a:lnSpc>
              <a:spcBef>
                <a:spcPts val="0"/>
              </a:spcBef>
              <a:spcAft>
                <a:spcPts val="0"/>
              </a:spcAft>
              <a:buSzPts val="2400"/>
              <a:buChar char="●"/>
            </a:pPr>
            <a:r>
              <a:rPr lang="en-US" sz="2400"/>
              <a:t>Rock the Occ Half Marathon – </a:t>
            </a:r>
            <a:r>
              <a:rPr lang="en-US" sz="2400" b="0"/>
              <a:t>7 September 2024</a:t>
            </a:r>
            <a:endParaRPr sz="2200"/>
          </a:p>
          <a:p>
            <a:pPr marL="457200" lvl="1" indent="0" algn="l" rtl="0">
              <a:lnSpc>
                <a:spcPct val="90000"/>
              </a:lnSpc>
              <a:spcBef>
                <a:spcPts val="500"/>
              </a:spcBef>
              <a:spcAft>
                <a:spcPts val="0"/>
              </a:spcAft>
              <a:buSzPts val="2400"/>
              <a:buNone/>
            </a:pPr>
            <a:endParaRPr sz="2000"/>
          </a:p>
          <a:p>
            <a:pPr marL="457200" marR="0" lvl="1" indent="0" algn="l" rtl="0">
              <a:lnSpc>
                <a:spcPct val="90000"/>
              </a:lnSpc>
              <a:spcBef>
                <a:spcPts val="500"/>
              </a:spcBef>
              <a:spcAft>
                <a:spcPts val="0"/>
              </a:spcAft>
              <a:buClr>
                <a:schemeClr val="dk1"/>
              </a:buClr>
              <a:buSzPts val="2400"/>
              <a:buFont typeface="Arial"/>
              <a:buNone/>
            </a:pPr>
            <a:endParaRPr sz="2000" b="0" i="0" u="none" strike="noStrike" cap="none">
              <a:solidFill>
                <a:schemeClr val="dk1"/>
              </a:solidFill>
              <a:latin typeface="Calibri"/>
              <a:ea typeface="Calibri"/>
              <a:cs typeface="Calibri"/>
              <a:sym typeface="Calibri"/>
            </a:endParaRPr>
          </a:p>
        </p:txBody>
      </p:sp>
      <p:sp>
        <p:nvSpPr>
          <p:cNvPr id="117" name="Google Shape;117;g2acbbf20998_0_8"/>
          <p:cNvSpPr txBox="1">
            <a:spLocks noGrp="1"/>
          </p:cNvSpPr>
          <p:nvPr>
            <p:ph type="title"/>
          </p:nvPr>
        </p:nvSpPr>
        <p:spPr>
          <a:xfrm>
            <a:off x="0" y="-116250"/>
            <a:ext cx="9144000" cy="122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E0000"/>
              </a:buClr>
              <a:buSzPts val="1400"/>
              <a:buFont typeface="Arial"/>
              <a:buNone/>
            </a:pPr>
            <a:r>
              <a:rPr lang="en-US" sz="5100" b="1" i="0" u="none" strike="noStrike" cap="none">
                <a:solidFill>
                  <a:srgbClr val="7E0000"/>
                </a:solidFill>
                <a:latin typeface="Arial"/>
                <a:ea typeface="Arial"/>
                <a:cs typeface="Arial"/>
                <a:sym typeface="Arial"/>
              </a:rPr>
              <a:t>20</a:t>
            </a:r>
            <a:r>
              <a:rPr lang="en-US"/>
              <a:t>24</a:t>
            </a:r>
            <a:r>
              <a:rPr lang="en-US" sz="5100" b="1" i="0" u="none" strike="noStrike" cap="none">
                <a:solidFill>
                  <a:srgbClr val="7E0000"/>
                </a:solidFill>
                <a:latin typeface="Arial"/>
                <a:ea typeface="Arial"/>
                <a:cs typeface="Arial"/>
                <a:sym typeface="Arial"/>
              </a:rPr>
              <a:t> Programs Cont </a:t>
            </a:r>
            <a:r>
              <a:rPr lang="en-US" sz="3200" b="1" i="0" u="none" strike="noStrike" cap="none">
                <a:solidFill>
                  <a:schemeClr val="dk1"/>
                </a:solidFill>
                <a:latin typeface="Arial"/>
                <a:ea typeface="Arial"/>
                <a:cs typeface="Arial"/>
                <a:sym typeface="Arial"/>
              </a:rPr>
              <a:t>(</a:t>
            </a:r>
            <a:r>
              <a:rPr lang="en-US" sz="3200">
                <a:solidFill>
                  <a:schemeClr val="dk1"/>
                </a:solidFill>
              </a:rPr>
              <a:t>Kerrie</a:t>
            </a:r>
            <a:r>
              <a:rPr lang="en-US" sz="3200" b="1" i="0" u="none" strike="noStrike" cap="none">
                <a:solidFill>
                  <a:schemeClr val="dk1"/>
                </a:solidFill>
                <a:latin typeface="Arial"/>
                <a:ea typeface="Arial"/>
                <a:cs typeface="Arial"/>
                <a:sym typeface="Arial"/>
              </a:rPr>
              <a:t>)</a:t>
            </a:r>
            <a:endParaRPr sz="3200" b="1" i="0" u="none" strike="noStrike" cap="none">
              <a:solidFill>
                <a:srgbClr val="7E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WRC Template 2">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2399</Words>
  <Application>Microsoft Macintosh PowerPoint</Application>
  <PresentationFormat>On-screen Show (4:3)</PresentationFormat>
  <Paragraphs>442</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Noto Sans Symbols</vt:lpstr>
      <vt:lpstr>PWRC Template 2</vt:lpstr>
      <vt:lpstr>PWRC General Membership Meeting </vt:lpstr>
      <vt:lpstr>Agenda</vt:lpstr>
      <vt:lpstr>Leadership (Kerrie)</vt:lpstr>
      <vt:lpstr>Support (Kerrie)</vt:lpstr>
      <vt:lpstr>2024 Objectives (Kerrie)</vt:lpstr>
      <vt:lpstr>2024 Programs (Kerrie)</vt:lpstr>
      <vt:lpstr>2024 Programs (Kerrie)</vt:lpstr>
      <vt:lpstr>2024 Programs (Kerrie)</vt:lpstr>
      <vt:lpstr>2024 Programs Cont (Kerrie)</vt:lpstr>
      <vt:lpstr>Coaches (Judy)</vt:lpstr>
      <vt:lpstr>Code of Conduct (Kerrie)</vt:lpstr>
      <vt:lpstr>Communication (Chris)</vt:lpstr>
      <vt:lpstr>Marketing (Chris)</vt:lpstr>
      <vt:lpstr>  2024 Calendar – Important Spring Dates</vt:lpstr>
      <vt:lpstr>Budget Highlights (Dorothy)</vt:lpstr>
      <vt:lpstr>Dues and Don’ts</vt:lpstr>
      <vt:lpstr>Where do my dues go?</vt:lpstr>
      <vt:lpstr>Registration (Dorothy)</vt:lpstr>
      <vt:lpstr>Registration (Dorothy)</vt:lpstr>
      <vt:lpstr>Registration (Dorothy)</vt:lpstr>
      <vt:lpstr>Equipment (Dorothy)</vt:lpstr>
      <vt:lpstr>Regatta Fees (Dorothy)</vt:lpstr>
      <vt:lpstr>Regattas (Renee’)</vt:lpstr>
      <vt:lpstr>Regattas</vt:lpstr>
      <vt:lpstr>Regattas</vt:lpstr>
      <vt:lpstr>Health and Safety</vt:lpstr>
      <vt:lpstr>Social (Miller/Debbie)</vt:lpstr>
      <vt:lpstr>Wrap Up (Kerrie)</vt:lpstr>
      <vt:lpstr>Questions?</vt:lpstr>
      <vt:lpstr>Back-Up Slides</vt:lpstr>
      <vt:lpstr>PWCA Updates </vt:lpstr>
      <vt:lpstr>QR Registration Codes</vt:lpstr>
      <vt:lpstr>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PWRC General Membership Meeting </dc:title>
  <dc:creator>Kerrie Golden</dc:creator>
  <cp:lastModifiedBy>Kerrie Golden</cp:lastModifiedBy>
  <cp:revision>1</cp:revision>
  <dcterms:modified xsi:type="dcterms:W3CDTF">2024-02-15T01:55:22Z</dcterms:modified>
</cp:coreProperties>
</file>